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3" r:id="rId1"/>
  </p:sldMasterIdLst>
  <p:notesMasterIdLst>
    <p:notesMasterId r:id="rId69"/>
  </p:notesMasterIdLst>
  <p:handoutMasterIdLst>
    <p:handoutMasterId r:id="rId70"/>
  </p:handoutMasterIdLst>
  <p:sldIdLst>
    <p:sldId id="289" r:id="rId2"/>
    <p:sldId id="449" r:id="rId3"/>
    <p:sldId id="282" r:id="rId4"/>
    <p:sldId id="260" r:id="rId5"/>
    <p:sldId id="450" r:id="rId6"/>
    <p:sldId id="451" r:id="rId7"/>
    <p:sldId id="452" r:id="rId8"/>
    <p:sldId id="453" r:id="rId9"/>
    <p:sldId id="454" r:id="rId10"/>
    <p:sldId id="455" r:id="rId11"/>
    <p:sldId id="456" r:id="rId12"/>
    <p:sldId id="457" r:id="rId13"/>
    <p:sldId id="458" r:id="rId14"/>
    <p:sldId id="459" r:id="rId15"/>
    <p:sldId id="460" r:id="rId16"/>
    <p:sldId id="461" r:id="rId17"/>
    <p:sldId id="462" r:id="rId18"/>
    <p:sldId id="463" r:id="rId19"/>
    <p:sldId id="464" r:id="rId20"/>
    <p:sldId id="465" r:id="rId21"/>
    <p:sldId id="466" r:id="rId22"/>
    <p:sldId id="467" r:id="rId23"/>
    <p:sldId id="468" r:id="rId24"/>
    <p:sldId id="469" r:id="rId25"/>
    <p:sldId id="470" r:id="rId26"/>
    <p:sldId id="471" r:id="rId27"/>
    <p:sldId id="472" r:id="rId28"/>
    <p:sldId id="473" r:id="rId29"/>
    <p:sldId id="474" r:id="rId30"/>
    <p:sldId id="475" r:id="rId31"/>
    <p:sldId id="476" r:id="rId32"/>
    <p:sldId id="477" r:id="rId33"/>
    <p:sldId id="478" r:id="rId34"/>
    <p:sldId id="479" r:id="rId35"/>
    <p:sldId id="480" r:id="rId36"/>
    <p:sldId id="481" r:id="rId37"/>
    <p:sldId id="482" r:id="rId38"/>
    <p:sldId id="484" r:id="rId39"/>
    <p:sldId id="485" r:id="rId40"/>
    <p:sldId id="486" r:id="rId41"/>
    <p:sldId id="487" r:id="rId42"/>
    <p:sldId id="488" r:id="rId43"/>
    <p:sldId id="489" r:id="rId44"/>
    <p:sldId id="490" r:id="rId45"/>
    <p:sldId id="491" r:id="rId46"/>
    <p:sldId id="492" r:id="rId47"/>
    <p:sldId id="493" r:id="rId48"/>
    <p:sldId id="494" r:id="rId49"/>
    <p:sldId id="495" r:id="rId50"/>
    <p:sldId id="496" r:id="rId51"/>
    <p:sldId id="497" r:id="rId52"/>
    <p:sldId id="498" r:id="rId53"/>
    <p:sldId id="499" r:id="rId54"/>
    <p:sldId id="513" r:id="rId55"/>
    <p:sldId id="501" r:id="rId56"/>
    <p:sldId id="502" r:id="rId57"/>
    <p:sldId id="503" r:id="rId58"/>
    <p:sldId id="504" r:id="rId59"/>
    <p:sldId id="505" r:id="rId60"/>
    <p:sldId id="514" r:id="rId61"/>
    <p:sldId id="506" r:id="rId62"/>
    <p:sldId id="507" r:id="rId63"/>
    <p:sldId id="508" r:id="rId64"/>
    <p:sldId id="509" r:id="rId65"/>
    <p:sldId id="510" r:id="rId66"/>
    <p:sldId id="511" r:id="rId67"/>
    <p:sldId id="512" r:id="rId68"/>
  </p:sldIdLst>
  <p:sldSz cx="9144000" cy="6858000" type="screen4x3"/>
  <p:notesSz cx="6805613" cy="9939338"/>
  <p:embeddedFontLst>
    <p:embeddedFont>
      <p:font typeface="HY견고딕" pitchFamily="18" charset="-127"/>
      <p:regular r:id="rId71"/>
    </p:embeddedFont>
    <p:embeddedFont>
      <p:font typeface="Cambria Math" pitchFamily="18" charset="0"/>
      <p:regular r:id="rId72"/>
    </p:embeddedFont>
    <p:embeddedFont>
      <p:font typeface="나눔손글씨 펜" charset="-127"/>
      <p:regular r:id="rId73"/>
    </p:embeddedFont>
    <p:embeddedFont>
      <p:font typeface="Tahoma" pitchFamily="34" charset="0"/>
      <p:regular r:id="rId74"/>
      <p:bold r:id="rId75"/>
    </p:embeddedFont>
    <p:embeddedFont>
      <p:font typeface="맑은 고딕" pitchFamily="50" charset="-127"/>
      <p:regular r:id="rId76"/>
      <p:bold r:id="rId7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C1C1"/>
    <a:srgbClr val="BC0606"/>
    <a:srgbClr val="FB5357"/>
    <a:srgbClr val="ED193A"/>
    <a:srgbClr val="FC888B"/>
    <a:srgbClr val="F90F15"/>
    <a:srgbClr val="FFE6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>
      <p:cViewPr>
        <p:scale>
          <a:sx n="117" d="100"/>
          <a:sy n="117" d="100"/>
        </p:scale>
        <p:origin x="-72" y="13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02"/>
      </p:cViewPr>
      <p:guideLst>
        <p:guide orient="horz" pos="3131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font" Target="fonts/font6.fntdata"/><Relationship Id="rId7" Type="http://schemas.openxmlformats.org/officeDocument/2006/relationships/slide" Target="slides/slide6.xml"/><Relationship Id="rId71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font" Target="fonts/font4.fntdata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3.fntdata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77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2.fntdata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handoutMaster" Target="handoutMasters/handoutMaster1.xml"/><Relationship Id="rId75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39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BBE25-1181-4C43-B3E8-9A672AB42AD3}" type="datetimeFigureOut">
              <a:rPr lang="ko-KR" altLang="en-US" smtClean="0"/>
              <a:t>2018-03-16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39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D4FE1A-607B-4D11-88C0-1D39C9D15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4885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40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ECA642-BD8C-4863-AE8E-275220A3C5A7}" type="datetimeFigureOut">
              <a:rPr lang="ko-KR" altLang="en-US" smtClean="0"/>
              <a:t>2018-03-16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3537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45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E2D2D1-5EFB-4AA6-804B-33AE36D56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643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514734"/>
            <a:ext cx="9143999" cy="1374082"/>
          </a:xfrm>
          <a:prstGeom prst="rect">
            <a:avLst/>
          </a:prstGeom>
        </p:spPr>
      </p:pic>
      <p:pic>
        <p:nvPicPr>
          <p:cNvPr id="11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2656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 userDrawn="1"/>
        </p:nvSpPr>
        <p:spPr>
          <a:xfrm>
            <a:off x="3275856" y="5013176"/>
            <a:ext cx="822970" cy="260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3"/>
          <p:cNvSpPr>
            <a:spLocks noGrp="1"/>
          </p:cNvSpPr>
          <p:nvPr>
            <p:ph type="title"/>
          </p:nvPr>
        </p:nvSpPr>
        <p:spPr>
          <a:xfrm>
            <a:off x="282995" y="5683560"/>
            <a:ext cx="8229600" cy="1008112"/>
          </a:xfrm>
        </p:spPr>
        <p:txBody>
          <a:bodyPr/>
          <a:lstStyle>
            <a:lvl1pPr algn="l">
              <a:defRPr sz="3200" b="1">
                <a:solidFill>
                  <a:schemeClr val="bg1"/>
                </a:solidFill>
                <a:latin typeface="아리따M" pitchFamily="18" charset="-127"/>
                <a:ea typeface="아리따M" pitchFamily="18" charset="-127"/>
              </a:defRPr>
            </a:lvl1pPr>
          </a:lstStyle>
          <a:p>
            <a:r>
              <a:rPr lang="en-US" altLang="ko-KR" dirty="0" smtClean="0"/>
              <a:t>Click to edit Master title style</a:t>
            </a:r>
            <a:endParaRPr lang="ko-KR" altLang="en-US" dirty="0"/>
          </a:p>
        </p:txBody>
      </p:sp>
      <p:pic>
        <p:nvPicPr>
          <p:cNvPr id="19" name="그림 1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499991" y="658786"/>
            <a:ext cx="4644007" cy="327427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9512" y="3904176"/>
            <a:ext cx="5353200" cy="142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5180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3"/>
          <p:cNvSpPr>
            <a:spLocks noGrp="1"/>
          </p:cNvSpPr>
          <p:nvPr>
            <p:ph type="title"/>
          </p:nvPr>
        </p:nvSpPr>
        <p:spPr>
          <a:xfrm>
            <a:off x="1199976" y="2348880"/>
            <a:ext cx="5100216" cy="1031628"/>
          </a:xfrm>
        </p:spPr>
        <p:txBody>
          <a:bodyPr/>
          <a:lstStyle>
            <a:lvl1pPr algn="l">
              <a:defRPr sz="4400" b="0">
                <a:solidFill>
                  <a:schemeClr val="accent5">
                    <a:lumMod val="50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en-US" altLang="ko-KR" dirty="0" smtClean="0"/>
              <a:t>Click to edit Master title style</a:t>
            </a:r>
            <a:endParaRPr lang="ko-KR" altLang="en-US" dirty="0"/>
          </a:p>
        </p:txBody>
      </p:sp>
      <p:pic>
        <p:nvPicPr>
          <p:cNvPr id="11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50" y="6237312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6410941" y="3284984"/>
            <a:ext cx="465315" cy="496808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7219875" y="1939423"/>
            <a:ext cx="303684" cy="303023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912341" y="2203146"/>
            <a:ext cx="5747891" cy="1328780"/>
          </a:xfrm>
          <a:prstGeom prst="rect">
            <a:avLst/>
          </a:prstGeom>
          <a:noFill/>
          <a:ln w="1270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6848475" y="1609725"/>
            <a:ext cx="511902" cy="468119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8446" y="3741157"/>
            <a:ext cx="2352675" cy="2495550"/>
          </a:xfrm>
          <a:prstGeom prst="rect">
            <a:avLst/>
          </a:prstGeom>
        </p:spPr>
      </p:pic>
      <p:grpSp>
        <p:nvGrpSpPr>
          <p:cNvPr id="5" name="그룹 4"/>
          <p:cNvGrpSpPr/>
          <p:nvPr userDrawn="1"/>
        </p:nvGrpSpPr>
        <p:grpSpPr>
          <a:xfrm>
            <a:off x="912341" y="1555328"/>
            <a:ext cx="5605775" cy="505520"/>
            <a:chOff x="912341" y="1447760"/>
            <a:chExt cx="5605775" cy="505520"/>
          </a:xfrm>
        </p:grpSpPr>
        <p:pic>
          <p:nvPicPr>
            <p:cNvPr id="22" name="그림 21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5790645" y="1494515"/>
              <a:ext cx="727471" cy="210123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 userDrawn="1"/>
          </p:nvGrpSpPr>
          <p:grpSpPr>
            <a:xfrm>
              <a:off x="912341" y="1447760"/>
              <a:ext cx="4837319" cy="505520"/>
              <a:chOff x="881812" y="1320078"/>
              <a:chExt cx="4837319" cy="505520"/>
            </a:xfrm>
          </p:grpSpPr>
          <p:pic>
            <p:nvPicPr>
              <p:cNvPr id="21" name="그림 20"/>
              <p:cNvPicPr>
                <a:picLocks noChangeAspect="1"/>
              </p:cNvPicPr>
              <p:nvPr userDrawn="1"/>
            </p:nvPicPr>
            <p:blipFill rotWithShape="1">
              <a:blip r:embed="rId5"/>
              <a:srcRect t="1" r="34381" b="45624"/>
              <a:stretch/>
            </p:blipFill>
            <p:spPr>
              <a:xfrm>
                <a:off x="881812" y="1321544"/>
                <a:ext cx="2281051" cy="504054"/>
              </a:xfrm>
              <a:prstGeom prst="rect">
                <a:avLst/>
              </a:prstGeom>
            </p:spPr>
          </p:pic>
          <p:pic>
            <p:nvPicPr>
              <p:cNvPr id="23" name="그림 22"/>
              <p:cNvPicPr>
                <a:picLocks noChangeAspect="1"/>
              </p:cNvPicPr>
              <p:nvPr userDrawn="1"/>
            </p:nvPicPr>
            <p:blipFill rotWithShape="1">
              <a:blip r:embed="rId5"/>
              <a:srcRect l="27643" t="51160"/>
              <a:stretch/>
            </p:blipFill>
            <p:spPr>
              <a:xfrm>
                <a:off x="3203848" y="1320078"/>
                <a:ext cx="2515283" cy="4527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9548959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9"/>
          <p:cNvSpPr txBox="1"/>
          <p:nvPr userDrawn="1"/>
        </p:nvSpPr>
        <p:spPr>
          <a:xfrm>
            <a:off x="755576" y="620688"/>
            <a:ext cx="73448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800" spc="-15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Tahoma" pitchFamily="34" charset="0"/>
              </a:rPr>
              <a:t>각 절에서 다루는 내용</a:t>
            </a:r>
            <a:endParaRPr kumimoji="0"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5">
                  <a:lumMod val="50000"/>
                </a:schemeClr>
              </a:solidFill>
              <a:effectLst/>
              <a:latin typeface="HY견고딕" panose="02030600000101010101" pitchFamily="18" charset="-127"/>
              <a:ea typeface="HY견고딕" panose="02030600000101010101" pitchFamily="18" charset="-127"/>
              <a:cs typeface="Tahoma" pitchFamily="34" charset="0"/>
            </a:endParaRPr>
          </a:p>
        </p:txBody>
      </p:sp>
      <p:sp>
        <p:nvSpPr>
          <p:cNvPr id="11" name="모서리가 둥근 직사각형 8"/>
          <p:cNvSpPr/>
          <p:nvPr userDrawn="1"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755576" y="1412776"/>
            <a:ext cx="7776864" cy="468052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000"/>
            </a:lvl1pPr>
            <a:lvl2pPr marL="542925" indent="-276225">
              <a:buClr>
                <a:schemeClr val="accent3">
                  <a:lumMod val="75000"/>
                </a:schemeClr>
              </a:buClr>
              <a:buFont typeface="나눔손글씨 펜" pitchFamily="66" charset="-127"/>
              <a:buChar char="→"/>
              <a:defRPr sz="1800">
                <a:latin typeface="나눔손글씨 펜" pitchFamily="66" charset="-127"/>
                <a:ea typeface="나눔손글씨 펜" pitchFamily="66" charset="-127"/>
              </a:defRPr>
            </a:lvl2pPr>
          </a:lstStyle>
          <a:p>
            <a:pPr lvl="0"/>
            <a:r>
              <a:rPr lang="ko-KR" altLang="en-US" dirty="0" smtClean="0"/>
              <a:t>마스터 텍스트 스타일을 편집합니다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 둘째 수준</a:t>
            </a:r>
          </a:p>
        </p:txBody>
      </p:sp>
    </p:spTree>
    <p:extLst>
      <p:ext uri="{BB962C8B-B14F-4D97-AF65-F5344CB8AC3E}">
        <p14:creationId xmlns:p14="http://schemas.microsoft.com/office/powerpoint/2010/main" val="1404269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섹션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764704"/>
            <a:ext cx="2339752" cy="0"/>
          </a:xfrm>
          <a:prstGeom prst="line">
            <a:avLst/>
          </a:prstGeom>
          <a:ln w="762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Char char="n"/>
              <a:defRPr sz="2000" b="0">
                <a:latin typeface="+mn-ea"/>
                <a:ea typeface="+mn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7372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섹션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792088" cy="5688632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1800" b="1">
                <a:solidFill>
                  <a:schemeClr val="accent3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8" name="내용 개체 틀 2"/>
          <p:cNvSpPr>
            <a:spLocks noGrp="1"/>
          </p:cNvSpPr>
          <p:nvPr>
            <p:ph idx="11"/>
          </p:nvPr>
        </p:nvSpPr>
        <p:spPr>
          <a:xfrm>
            <a:off x="827584" y="908720"/>
            <a:ext cx="7992888" cy="5688632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1600" b="0">
                <a:latin typeface="+mj-ea"/>
                <a:ea typeface="+mj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cxnSp>
        <p:nvCxnSpPr>
          <p:cNvPr id="18" name="직선 연결선 17"/>
          <p:cNvCxnSpPr/>
          <p:nvPr userDrawn="1"/>
        </p:nvCxnSpPr>
        <p:spPr>
          <a:xfrm>
            <a:off x="2124744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 userDrawn="1"/>
        </p:nvCxnSpPr>
        <p:spPr>
          <a:xfrm>
            <a:off x="4464496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 userDrawn="1"/>
        </p:nvCxnSpPr>
        <p:spPr>
          <a:xfrm>
            <a:off x="6804248" y="764704"/>
            <a:ext cx="2339752" cy="0"/>
          </a:xfrm>
          <a:prstGeom prst="line">
            <a:avLst/>
          </a:prstGeom>
          <a:ln w="76200">
            <a:solidFill>
              <a:schemeClr val="accent5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 userDrawn="1"/>
        </p:nvCxnSpPr>
        <p:spPr>
          <a:xfrm>
            <a:off x="0" y="764704"/>
            <a:ext cx="2339752" cy="0"/>
          </a:xfrm>
          <a:prstGeom prst="line">
            <a:avLst/>
          </a:prstGeom>
          <a:ln w="762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3884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251520" y="274638"/>
            <a:ext cx="871296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251520" y="1600200"/>
            <a:ext cx="8712968" cy="4853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53486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3C4A7B72-6AE8-49C2-8F32-E8A725FD610D}" type="datetimeFigureOut">
              <a:rPr lang="ko-KR" altLang="en-US" smtClean="0"/>
              <a:pPr>
                <a:defRPr/>
              </a:pPr>
              <a:t>2018-03-16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25344"/>
            <a:ext cx="2895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51581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52DD98C4-AD35-4759-9571-E1AA62A00DA9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744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3" r:id="rId2"/>
    <p:sldLayoutId id="2147483677" r:id="rId3"/>
    <p:sldLayoutId id="2147483679" r:id="rId4"/>
    <p:sldLayoutId id="2147483682" r:id="rId5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Blip>
          <a:blip r:embed="rId7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3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7" Type="http://schemas.openxmlformats.org/officeDocument/2006/relationships/image" Target="../media/image69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7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4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3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5709740"/>
            <a:ext cx="8229600" cy="1031628"/>
          </a:xfrm>
        </p:spPr>
        <p:txBody>
          <a:bodyPr/>
          <a:lstStyle/>
          <a:p>
            <a:r>
              <a:rPr lang="en-US" altLang="ko-KR" dirty="0" smtClean="0"/>
              <a:t>10. </a:t>
            </a:r>
            <a:r>
              <a:rPr lang="ko-KR" altLang="en-US" dirty="0" smtClean="0"/>
              <a:t>확률 </a:t>
            </a:r>
            <a:r>
              <a:rPr lang="ko-KR" altLang="en-US" dirty="0" err="1" smtClean="0"/>
              <a:t>그래피컬</a:t>
            </a:r>
            <a:r>
              <a:rPr lang="ko-KR" altLang="en-US" dirty="0" smtClean="0"/>
              <a:t> 모델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944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베이지안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네트워크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세 가지 주요 문제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00808"/>
            <a:ext cx="8110686" cy="24316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958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간단한 예제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908720"/>
            <a:ext cx="8064896" cy="2211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284984"/>
            <a:ext cx="8114308" cy="3403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344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간단한 예제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7" y="1340768"/>
            <a:ext cx="8352928" cy="3473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206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10.2.1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간단한 예제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예제 </a:t>
            </a:r>
            <a:r>
              <a:rPr lang="en-US" altLang="ko-KR" dirty="0" smtClean="0"/>
              <a:t>10-1]</a:t>
            </a:r>
            <a:r>
              <a:rPr lang="ko-KR" altLang="en-US" dirty="0" smtClean="0"/>
              <a:t>에서 세 가지 주요 문제를 풀어본 셈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10-3]</a:t>
            </a:r>
            <a:r>
              <a:rPr lang="ko-KR" altLang="en-US" dirty="0" smtClean="0"/>
              <a:t>의 그래프 구조를 만드는 일은 구조 학습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통계청과 병원에서 확률을 수집한 일은 확률 학습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엑스레이에서 양성이 나타났을 때 폐암일 확률을 계산한 일은 확률 추론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 smtClean="0"/>
          </a:p>
          <a:p>
            <a:r>
              <a:rPr lang="ko-KR" altLang="en-US" dirty="0" smtClean="0"/>
              <a:t>미세먼지에 뒤덮인 탄광 마을 주민에 적용하면</a:t>
            </a:r>
            <a:r>
              <a:rPr lang="en-US" altLang="ko-KR" dirty="0" smtClean="0"/>
              <a:t>,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탄광의 폐암 환자 비율이 </a:t>
            </a:r>
            <a:r>
              <a:rPr lang="en-US" altLang="ko-KR" dirty="0" smtClean="0"/>
              <a:t>0.5%</a:t>
            </a:r>
            <a:r>
              <a:rPr lang="ko-KR" altLang="en-US" dirty="0" smtClean="0"/>
              <a:t>라고 가정하면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양성 반응인 사람의 폐암 확률은 </a:t>
            </a:r>
            <a:r>
              <a:rPr lang="en-US" altLang="ko-KR" dirty="0" smtClean="0"/>
              <a:t>13.1%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365104"/>
            <a:ext cx="6408712" cy="705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5874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간단한 예제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974846"/>
            <a:ext cx="7160940" cy="5626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380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간단한 예제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897990"/>
            <a:ext cx="7516908" cy="2026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140968"/>
            <a:ext cx="7496065" cy="3372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7136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10.2.1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간단한 예제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확률 부여에서 중요한 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루트 </a:t>
            </a:r>
            <a:r>
              <a:rPr lang="ko-KR" altLang="en-US" dirty="0" err="1" smtClean="0"/>
              <a:t>노드는</a:t>
            </a:r>
            <a:r>
              <a:rPr lang="ko-KR" altLang="en-US" dirty="0" smtClean="0"/>
              <a:t> 사전 확률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루트가 아닌 </a:t>
            </a:r>
            <a:r>
              <a:rPr lang="ko-KR" altLang="en-US" dirty="0" err="1" smtClean="0"/>
              <a:t>노드는</a:t>
            </a:r>
            <a:r>
              <a:rPr lang="ko-KR" altLang="en-US" dirty="0" smtClean="0"/>
              <a:t> 조건부 확률을 가짐</a:t>
            </a:r>
            <a:endParaRPr lang="en-US" altLang="ko-KR" dirty="0" smtClean="0"/>
          </a:p>
          <a:p>
            <a:pPr marL="266700" lvl="1" indent="0">
              <a:lnSpc>
                <a:spcPct val="150000"/>
              </a:lnSpc>
              <a:buNone/>
            </a:pPr>
            <a:r>
              <a:rPr lang="en-US" altLang="ko-KR" dirty="0" smtClean="0">
                <a:sym typeface="Wingdings" pitchFamily="2" charset="2"/>
              </a:rPr>
              <a:t> 10.2.2</a:t>
            </a:r>
            <a:r>
              <a:rPr lang="ko-KR" altLang="en-US" dirty="0" smtClean="0">
                <a:sym typeface="Wingdings" pitchFamily="2" charset="2"/>
              </a:rPr>
              <a:t>절에서 </a:t>
            </a:r>
            <a:r>
              <a:rPr lang="ko-KR" altLang="en-US" dirty="0" err="1" smtClean="0">
                <a:sym typeface="Wingdings" pitchFamily="2" charset="2"/>
              </a:rPr>
              <a:t>마르코프</a:t>
            </a:r>
            <a:r>
              <a:rPr lang="ko-KR" altLang="en-US" dirty="0" smtClean="0">
                <a:sym typeface="Wingdings" pitchFamily="2" charset="2"/>
              </a:rPr>
              <a:t> 성질을 이용하여 엄밀하게 정의</a:t>
            </a:r>
            <a:endParaRPr lang="en-US" altLang="ko-KR" dirty="0" smtClean="0">
              <a:sym typeface="Wingdings" pitchFamily="2" charset="2"/>
            </a:endParaRPr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97814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그래프 분해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결합확률을 전개하면 식 </a:t>
            </a:r>
            <a:r>
              <a:rPr lang="en-US" altLang="ko-KR" dirty="0" smtClean="0"/>
              <a:t>(10.1)</a:t>
            </a:r>
            <a:r>
              <a:rPr lang="ko-KR" altLang="en-US" dirty="0" smtClean="0"/>
              <a:t>이 성립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en-US" altLang="ko-KR" dirty="0" smtClean="0"/>
              <a:t>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10-5]</a:t>
            </a:r>
            <a:r>
              <a:rPr lang="ko-KR" altLang="en-US" dirty="0" smtClean="0"/>
              <a:t>의 예제에서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위상 정렬한 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식 </a:t>
            </a:r>
            <a:r>
              <a:rPr lang="en-US" altLang="ko-KR" dirty="0" smtClean="0"/>
              <a:t>(10.1)</a:t>
            </a:r>
            <a:r>
              <a:rPr lang="ko-KR" altLang="en-US" dirty="0" smtClean="0"/>
              <a:t>을 적용하면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717032"/>
            <a:ext cx="2453934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484784"/>
            <a:ext cx="8197830" cy="720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976" y="3259579"/>
            <a:ext cx="5956544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2664" y="3664058"/>
            <a:ext cx="685800" cy="352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03848" y="5445224"/>
            <a:ext cx="432048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000" dirty="0" smtClean="0"/>
              <a:t>식 </a:t>
            </a:r>
            <a:r>
              <a:rPr lang="en-US" altLang="ko-KR" sz="2000" dirty="0" smtClean="0"/>
              <a:t>(10.1)</a:t>
            </a:r>
            <a:r>
              <a:rPr lang="ko-KR" altLang="en-US" sz="2000" dirty="0" smtClean="0"/>
              <a:t>과 식 </a:t>
            </a:r>
            <a:r>
              <a:rPr lang="en-US" altLang="ko-KR" sz="2000" dirty="0" smtClean="0"/>
              <a:t>(10.2)</a:t>
            </a:r>
            <a:r>
              <a:rPr lang="ko-KR" altLang="en-US" sz="2000" dirty="0" smtClean="0"/>
              <a:t>는 보편 수식</a:t>
            </a:r>
            <a:endParaRPr lang="en-US" altLang="ko-KR" sz="2000" dirty="0" smtClean="0"/>
          </a:p>
          <a:p>
            <a:r>
              <a:rPr lang="en-US" altLang="ko-KR" sz="2000" dirty="0" smtClean="0"/>
              <a:t>    (</a:t>
            </a:r>
            <a:r>
              <a:rPr lang="ko-KR" altLang="en-US" sz="2000" dirty="0" smtClean="0"/>
              <a:t>그래프 분해를 적용하기 이전</a:t>
            </a:r>
            <a:r>
              <a:rPr lang="en-US" altLang="ko-KR" sz="2000" dirty="0" smtClean="0"/>
              <a:t>)</a:t>
            </a:r>
            <a:endParaRPr lang="ko-KR" alt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57576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그래프 분해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r>
                  <a:rPr lang="ko-KR" altLang="en-US" dirty="0" smtClean="0"/>
                  <a:t>그래프 분해에 필요한 </a:t>
                </a:r>
                <a:r>
                  <a:rPr lang="ko-KR" altLang="en-US" dirty="0" err="1" smtClean="0"/>
                  <a:t>마르코프</a:t>
                </a:r>
                <a:r>
                  <a:rPr lang="ko-KR" altLang="en-US" dirty="0" smtClean="0"/>
                  <a:t> 조건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err="1" smtClean="0"/>
                  <a:t>노드</a:t>
                </a:r>
                <a:r>
                  <a:rPr lang="ko-KR" alt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ko-KR" altLang="en-US" dirty="0" err="1" smtClean="0"/>
                  <a:t>의</a:t>
                </a:r>
                <a:r>
                  <a:rPr lang="ko-KR" altLang="en-US" dirty="0" smtClean="0"/>
                  <a:t> 부모를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𝑦</m:t>
                    </m:r>
                  </m:oMath>
                </a14:m>
                <a:r>
                  <a:rPr lang="ko-KR" altLang="en-US" dirty="0" smtClean="0"/>
                  <a:t>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할 때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i="1" dirty="0">
                        <a:latin typeface="Cambria Math"/>
                      </a:rPr>
                      <m:t>𝑦</m:t>
                    </m:r>
                  </m:oMath>
                </a14:m>
                <a:r>
                  <a:rPr lang="ko-KR" altLang="en-US" dirty="0" smtClean="0"/>
                  <a:t>의 값이 주어지면 </a:t>
                </a:r>
                <a14:m>
                  <m:oMath xmlns:m="http://schemas.openxmlformats.org/officeDocument/2006/math">
                    <m:r>
                      <a:rPr lang="en-US" altLang="ko-KR" i="1" dirty="0">
                        <a:latin typeface="Cambria Math"/>
                      </a:rPr>
                      <m:t>𝑥</m:t>
                    </m:r>
                  </m:oMath>
                </a14:m>
                <a:r>
                  <a:rPr lang="ko-KR" altLang="en-US" dirty="0" smtClean="0"/>
                  <a:t>는 </a:t>
                </a:r>
                <a:r>
                  <a:rPr lang="ko-KR" altLang="en-US" dirty="0" err="1" smtClean="0"/>
                  <a:t>비후손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후손을 제외한 모든 </a:t>
                </a:r>
                <a:r>
                  <a:rPr lang="ko-KR" altLang="en-US" dirty="0" err="1" smtClean="0"/>
                  <a:t>노드</a:t>
                </a:r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과 </a:t>
                </a:r>
                <a:r>
                  <a:rPr lang="ko-KR" altLang="en-US" dirty="0" smtClean="0"/>
                  <a:t>조건부 독립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</a:t>
                </a:r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r>
                  <a:rPr lang="ko-KR" altLang="en-US" dirty="0" err="1" smtClean="0"/>
                  <a:t>마르코프</a:t>
                </a:r>
                <a:r>
                  <a:rPr lang="ko-KR" altLang="en-US" dirty="0" smtClean="0"/>
                  <a:t> 조건을 식 </a:t>
                </a:r>
                <a:r>
                  <a:rPr lang="en-US" altLang="ko-KR" dirty="0" smtClean="0"/>
                  <a:t>(10.2)</a:t>
                </a:r>
                <a:r>
                  <a:rPr lang="ko-KR" altLang="en-US" dirty="0" smtClean="0"/>
                  <a:t>에 적용하면</a:t>
                </a:r>
                <a:r>
                  <a:rPr lang="en-US" altLang="ko-KR" dirty="0" smtClean="0"/>
                  <a:t>,</a:t>
                </a:r>
              </a:p>
            </p:txBody>
          </p:sp>
        </mc:Choice>
        <mc:Fallback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l="-555" r="-6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284304"/>
            <a:ext cx="5775201" cy="440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828" y="3933056"/>
            <a:ext cx="6984776" cy="777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9369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그래프 분해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이렇게 유도된 식에 따라 가상의 확률을 부여해 보면</a:t>
            </a:r>
            <a:r>
              <a:rPr lang="en-US" altLang="ko-KR" dirty="0" smtClean="0"/>
              <a:t>,</a:t>
            </a:r>
          </a:p>
          <a:p>
            <a:pPr lvl="1"/>
            <a:r>
              <a:rPr lang="en-US" altLang="ko-KR" dirty="0" smtClean="0"/>
              <a:t>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10-6]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베이지안</a:t>
            </a:r>
            <a:r>
              <a:rPr lang="ko-KR" altLang="en-US" dirty="0" smtClean="0"/>
              <a:t> 네트워크가 됨</a:t>
            </a:r>
            <a:endParaRPr lang="en-US" altLang="ko-KR" dirty="0" smtClean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145" y="2060848"/>
            <a:ext cx="8541593" cy="3154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382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PREVIEW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확률 추론 문제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흡연 환자의 엑스레이 진단에서 양성이 나타났을 때 폐암일 확률은</a:t>
            </a:r>
            <a:r>
              <a:rPr lang="en-US" altLang="ko-KR" dirty="0" smtClean="0"/>
              <a:t>?</a:t>
            </a:r>
            <a:endParaRPr lang="en-US" altLang="ko-KR" dirty="0"/>
          </a:p>
          <a:p>
            <a:pPr lvl="1"/>
            <a:r>
              <a:rPr lang="ko-KR" altLang="en-US" dirty="0" smtClean="0"/>
              <a:t>한국은행이 기준금리를 올렸고 </a:t>
            </a:r>
            <a:r>
              <a:rPr lang="en-US" altLang="ko-KR" dirty="0" smtClean="0"/>
              <a:t>S</a:t>
            </a:r>
            <a:r>
              <a:rPr lang="ko-KR" altLang="en-US" dirty="0" smtClean="0"/>
              <a:t>전자의 </a:t>
            </a:r>
            <a:r>
              <a:rPr lang="en-US" altLang="ko-KR" dirty="0" smtClean="0"/>
              <a:t>1</a:t>
            </a:r>
            <a:r>
              <a:rPr lang="ko-KR" altLang="en-US" dirty="0" smtClean="0"/>
              <a:t>분기 실적이 양호일 때 </a:t>
            </a:r>
            <a:r>
              <a:rPr lang="en-US" altLang="ko-KR" dirty="0" smtClean="0"/>
              <a:t>S</a:t>
            </a:r>
            <a:r>
              <a:rPr lang="ko-KR" altLang="en-US" dirty="0" smtClean="0"/>
              <a:t>전자의 주식이 오를 확률은</a:t>
            </a:r>
            <a:r>
              <a:rPr lang="en-US" altLang="ko-KR" dirty="0" smtClean="0"/>
              <a:t>?</a:t>
            </a:r>
          </a:p>
          <a:p>
            <a:pPr lvl="1">
              <a:buFont typeface="Wingdings" pitchFamily="2" charset="2"/>
              <a:buChar char="à"/>
            </a:pPr>
            <a:r>
              <a:rPr lang="ko-KR" altLang="en-US" dirty="0" smtClean="0">
                <a:sym typeface="Wingdings" pitchFamily="2" charset="2"/>
              </a:rPr>
              <a:t>답을 구할 수 있다면 매우 유용</a:t>
            </a:r>
            <a:endParaRPr lang="en-US" altLang="ko-KR" dirty="0" smtClean="0">
              <a:sym typeface="Wingdings" pitchFamily="2" charset="2"/>
            </a:endParaRPr>
          </a:p>
          <a:p>
            <a:pPr lvl="1">
              <a:buFont typeface="Wingdings" pitchFamily="2" charset="2"/>
              <a:buChar char="à"/>
            </a:pPr>
            <a:endParaRPr lang="en-US" altLang="ko-KR" dirty="0">
              <a:sym typeface="Wingdings" pitchFamily="2" charset="2"/>
            </a:endParaRPr>
          </a:p>
          <a:p>
            <a:r>
              <a:rPr lang="ko-KR" altLang="en-US" dirty="0" smtClean="0"/>
              <a:t>확률 </a:t>
            </a:r>
            <a:r>
              <a:rPr lang="ko-KR" altLang="en-US" dirty="0" err="1" smtClean="0"/>
              <a:t>그래피컬</a:t>
            </a:r>
            <a:r>
              <a:rPr lang="ko-KR" altLang="en-US" dirty="0" smtClean="0"/>
              <a:t> 모델</a:t>
            </a:r>
            <a:r>
              <a:rPr lang="en-US" altLang="ko-KR" baseline="30000" dirty="0" smtClean="0"/>
              <a:t>probabilistic graphical model</a:t>
            </a:r>
          </a:p>
          <a:p>
            <a:pPr lvl="1"/>
            <a:r>
              <a:rPr lang="ko-KR" altLang="en-US" dirty="0" smtClean="0"/>
              <a:t>엑스레이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흡연</a:t>
            </a:r>
            <a:r>
              <a:rPr lang="en-US" altLang="ko-KR" dirty="0" smtClean="0"/>
              <a:t>, </a:t>
            </a:r>
            <a:r>
              <a:rPr lang="ko-KR" altLang="en-US" dirty="0" smtClean="0"/>
              <a:t>폐암을 확률변수로 정의하고 이들의 상호작용을 그래프로 표현하고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그래프에서 확률 추론 수행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대표적 모델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</a:t>
            </a:r>
            <a:endParaRPr lang="en-US" altLang="ko-KR" dirty="0"/>
          </a:p>
          <a:p>
            <a:pPr lvl="2"/>
            <a:r>
              <a:rPr lang="ko-KR" altLang="en-US" dirty="0" err="1" smtClean="0"/>
              <a:t>베이지안</a:t>
            </a:r>
            <a:r>
              <a:rPr lang="ko-KR" altLang="en-US" dirty="0" smtClean="0"/>
              <a:t> 네트워크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마르코프</a:t>
            </a:r>
            <a:r>
              <a:rPr lang="ko-KR" altLang="en-US" dirty="0" smtClean="0"/>
              <a:t> 랜덤필드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RBM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DBN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 smtClean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597173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그래프 분해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그래프 분해로 확률 학습이 쉬워짐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부모 자식 사이에만 확률을 부여하면 됨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확률 학습 수행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해당 분야 전문가가 경험이나 보유한 데이터를 기반으로 부여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또는 훈련집합을 가지고 자동 학습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smtClean="0"/>
              <a:t>구조 학습과 확률 학습을 통해 </a:t>
            </a:r>
            <a:r>
              <a:rPr lang="ko-KR" altLang="en-US" dirty="0" err="1" smtClean="0"/>
              <a:t>베이지안</a:t>
            </a:r>
            <a:r>
              <a:rPr lang="ko-KR" altLang="en-US" dirty="0" smtClean="0"/>
              <a:t> 네트워크를 완성한 다음</a:t>
            </a:r>
            <a:r>
              <a:rPr lang="en-US" altLang="ko-KR" dirty="0" smtClean="0"/>
              <a:t>,</a:t>
            </a:r>
            <a:r>
              <a:rPr lang="ko-KR" altLang="en-US" dirty="0" smtClean="0"/>
              <a:t> 확률 추론을 수행</a:t>
            </a:r>
            <a:endParaRPr lang="en-US" altLang="ko-KR" dirty="0" smtClean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916832"/>
            <a:ext cx="8461201" cy="651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989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10.2.3 d-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분리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d-</a:t>
            </a:r>
            <a:r>
              <a:rPr lang="ko-KR" altLang="en-US" dirty="0" smtClean="0"/>
              <a:t>분리는 확률</a:t>
            </a:r>
            <a:r>
              <a:rPr lang="en-US" altLang="ko-KR" dirty="0" smtClean="0"/>
              <a:t> </a:t>
            </a:r>
            <a:r>
              <a:rPr lang="ko-KR" altLang="en-US" dirty="0" smtClean="0"/>
              <a:t>추론에서는 중요한 역할</a:t>
            </a:r>
            <a:endParaRPr lang="en-US" altLang="ko-KR" dirty="0" smtClean="0"/>
          </a:p>
          <a:p>
            <a:r>
              <a:rPr lang="ko-KR" altLang="en-US" dirty="0" smtClean="0"/>
              <a:t>조건부</a:t>
            </a:r>
            <a:r>
              <a:rPr lang="en-US" altLang="ko-KR" dirty="0" smtClean="0"/>
              <a:t> </a:t>
            </a:r>
            <a:r>
              <a:rPr lang="ko-KR" altLang="en-US" dirty="0" smtClean="0"/>
              <a:t>독립</a:t>
            </a:r>
            <a:r>
              <a:rPr lang="en-US" altLang="ko-KR" dirty="0" smtClean="0"/>
              <a:t>(d-</a:t>
            </a:r>
            <a:r>
              <a:rPr lang="ko-KR" altLang="en-US" dirty="0" smtClean="0"/>
              <a:t>분리를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찾는 데</a:t>
            </a:r>
            <a:r>
              <a:rPr lang="en-US" altLang="ko-KR" dirty="0" smtClean="0"/>
              <a:t> </a:t>
            </a:r>
            <a:r>
              <a:rPr lang="ko-KR" altLang="en-US" dirty="0" smtClean="0"/>
              <a:t>쓰이는 특성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세 가지 연결 패턴</a:t>
            </a:r>
            <a:r>
              <a:rPr lang="en-US" altLang="ko-KR" dirty="0" smtClean="0"/>
              <a:t>: </a:t>
            </a:r>
            <a:r>
              <a:rPr lang="ko-KR" altLang="en-US" dirty="0" smtClean="0"/>
              <a:t>선형</a:t>
            </a:r>
            <a:r>
              <a:rPr lang="en-US" altLang="ko-KR" dirty="0" smtClean="0"/>
              <a:t>, </a:t>
            </a:r>
            <a:r>
              <a:rPr lang="ko-KR" altLang="en-US" dirty="0" smtClean="0"/>
              <a:t>분기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합류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체인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에지로</a:t>
            </a:r>
            <a:r>
              <a:rPr lang="ko-KR" altLang="en-US" dirty="0" smtClean="0"/>
              <a:t> 연결된 길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, </a:t>
            </a:r>
            <a:r>
              <a:rPr lang="ko-KR" altLang="en-US" dirty="0" smtClean="0"/>
              <a:t>흡연</a:t>
            </a:r>
            <a:r>
              <a:rPr lang="en-US" altLang="ko-KR" dirty="0" smtClean="0">
                <a:sym typeface="Wingdings" pitchFamily="2" charset="2"/>
              </a:rPr>
              <a:t></a:t>
            </a:r>
            <a:r>
              <a:rPr lang="ko-KR" altLang="en-US" dirty="0" smtClean="0">
                <a:sym typeface="Wingdings" pitchFamily="2" charset="2"/>
              </a:rPr>
              <a:t>피로</a:t>
            </a:r>
            <a:r>
              <a:rPr lang="en-US" altLang="ko-KR" dirty="0" smtClean="0">
                <a:sym typeface="Wingdings" pitchFamily="2" charset="2"/>
              </a:rPr>
              <a:t></a:t>
            </a:r>
            <a:r>
              <a:rPr lang="ko-KR" altLang="en-US" dirty="0" smtClean="0">
                <a:sym typeface="Wingdings" pitchFamily="2" charset="2"/>
              </a:rPr>
              <a:t>폐렴</a:t>
            </a:r>
            <a:endParaRPr lang="en-US" altLang="ko-KR" dirty="0" smtClean="0">
              <a:sym typeface="Wingdings" pitchFamily="2" charset="2"/>
            </a:endParaRPr>
          </a:p>
          <a:p>
            <a:pPr lvl="2"/>
            <a:r>
              <a:rPr lang="ko-KR" altLang="en-US" dirty="0" smtClean="0">
                <a:sym typeface="Wingdings" pitchFamily="2" charset="2"/>
              </a:rPr>
              <a:t>예</a:t>
            </a:r>
            <a:r>
              <a:rPr lang="en-US" altLang="ko-KR" dirty="0" smtClean="0">
                <a:sym typeface="Wingdings" pitchFamily="2" charset="2"/>
              </a:rPr>
              <a:t>, </a:t>
            </a:r>
            <a:r>
              <a:rPr lang="ko-KR" altLang="en-US" dirty="0" smtClean="0">
                <a:sym typeface="Wingdings" pitchFamily="2" charset="2"/>
              </a:rPr>
              <a:t>엑스레이</a:t>
            </a:r>
            <a:r>
              <a:rPr lang="en-US" altLang="ko-KR" dirty="0" smtClean="0">
                <a:sym typeface="Wingdings" pitchFamily="2" charset="2"/>
              </a:rPr>
              <a:t></a:t>
            </a:r>
            <a:r>
              <a:rPr lang="ko-KR" altLang="en-US" dirty="0" smtClean="0">
                <a:sym typeface="Wingdings" pitchFamily="2" charset="2"/>
              </a:rPr>
              <a:t>폐암</a:t>
            </a:r>
            <a:r>
              <a:rPr lang="en-US" altLang="ko-KR" dirty="0" smtClean="0">
                <a:sym typeface="Wingdings" pitchFamily="2" charset="2"/>
              </a:rPr>
              <a:t></a:t>
            </a:r>
            <a:r>
              <a:rPr lang="ko-KR" altLang="en-US" dirty="0" smtClean="0">
                <a:sym typeface="Wingdings" pitchFamily="2" charset="2"/>
              </a:rPr>
              <a:t>피로</a:t>
            </a:r>
            <a:r>
              <a:rPr lang="en-US" altLang="ko-KR" dirty="0" smtClean="0">
                <a:sym typeface="Wingdings" pitchFamily="2" charset="2"/>
              </a:rPr>
              <a:t></a:t>
            </a:r>
            <a:r>
              <a:rPr lang="ko-KR" altLang="en-US" dirty="0" smtClean="0">
                <a:sym typeface="Wingdings" pitchFamily="2" charset="2"/>
              </a:rPr>
              <a:t>폐렴</a:t>
            </a:r>
            <a:r>
              <a:rPr lang="en-US" altLang="ko-KR" dirty="0" smtClean="0">
                <a:sym typeface="Wingdings" pitchFamily="2" charset="2"/>
              </a:rPr>
              <a:t>(</a:t>
            </a:r>
            <a:r>
              <a:rPr lang="ko-KR" altLang="en-US" dirty="0" smtClean="0">
                <a:sym typeface="Wingdings" pitchFamily="2" charset="2"/>
              </a:rPr>
              <a:t>조상이 자식에게 영향을 미치기 </a:t>
            </a:r>
            <a:r>
              <a:rPr lang="ko-KR" altLang="en-US" dirty="0" smtClean="0">
                <a:sym typeface="Wingdings" pitchFamily="2" charset="2"/>
              </a:rPr>
              <a:t>때문에 </a:t>
            </a:r>
            <a:r>
              <a:rPr lang="ko-KR" altLang="en-US" dirty="0" smtClean="0">
                <a:sym typeface="Wingdings" pitchFamily="2" charset="2"/>
              </a:rPr>
              <a:t>역방향도 인정</a:t>
            </a:r>
            <a:r>
              <a:rPr lang="en-US" altLang="ko-KR" dirty="0" smtClean="0">
                <a:sym typeface="Wingdings" pitchFamily="2" charset="2"/>
              </a:rPr>
              <a:t>)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276872"/>
            <a:ext cx="4608512" cy="2843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8381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10.2.3 d-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분리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r>
                  <a:rPr lang="ko-KR" altLang="en-US" dirty="0" smtClean="0"/>
                  <a:t>선형</a:t>
                </a:r>
                <a:endParaRPr lang="en-US" altLang="ko-KR" dirty="0" smtClean="0"/>
              </a:p>
              <a:p>
                <a:pPr lvl="1"/>
                <a:r>
                  <a:rPr lang="en-US" altLang="ko-KR" dirty="0" smtClean="0"/>
                  <a:t>[</a:t>
                </a:r>
                <a:r>
                  <a:rPr lang="ko-KR" altLang="en-US" dirty="0" smtClean="0"/>
                  <a:t>그림 </a:t>
                </a:r>
                <a:r>
                  <a:rPr lang="en-US" altLang="ko-KR" dirty="0" smtClean="0"/>
                  <a:t>10-7(a)]</a:t>
                </a:r>
                <a:r>
                  <a:rPr lang="ko-KR" altLang="en-US" dirty="0" smtClean="0"/>
                  <a:t>에서 파란색은 값이 주어진 </a:t>
                </a:r>
                <a:r>
                  <a:rPr lang="ko-KR" altLang="en-US" dirty="0" err="1" smtClean="0"/>
                  <a:t>노드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폐암 여부가 알려졌으므로</a:t>
                </a:r>
                <a:r>
                  <a:rPr lang="en-US" altLang="ko-KR" dirty="0" smtClean="0"/>
                  <a:t>, </a:t>
                </a:r>
                <a:r>
                  <a:rPr lang="ko-KR" altLang="en-US" dirty="0" err="1" smtClean="0"/>
                  <a:t>마르코프</a:t>
                </a:r>
                <a:r>
                  <a:rPr lang="ko-KR" altLang="en-US" dirty="0" smtClean="0"/>
                  <a:t> 조건에 따라 엑스레이는 흡연과 조건부 독립임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즉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ko-KR" altLang="en-US" b="0" i="1" smtClean="0">
                            <a:latin typeface="Cambria Math"/>
                          </a:rPr>
                          <m:t>엑스레이</m:t>
                        </m:r>
                      </m:e>
                      <m:e>
                        <m:r>
                          <a:rPr lang="ko-KR" altLang="en-US" b="0" i="1" smtClean="0">
                            <a:latin typeface="Cambria Math"/>
                          </a:rPr>
                          <m:t>폐암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,</m:t>
                        </m:r>
                        <m:r>
                          <a:rPr lang="ko-KR" altLang="en-US" b="0" i="1" smtClean="0">
                            <a:latin typeface="Cambria Math"/>
                          </a:rPr>
                          <m:t>흡연</m:t>
                        </m:r>
                      </m:e>
                    </m:d>
                    <m:r>
                      <a:rPr lang="en-US" altLang="ko-KR" b="0" i="1" smtClean="0">
                        <a:latin typeface="Cambria Math"/>
                      </a:rPr>
                      <m:t>=</m:t>
                    </m:r>
                    <m:r>
                      <a:rPr lang="en-US" altLang="ko-KR" i="1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ko-KR" i="1">
                            <a:latin typeface="Cambria Math"/>
                          </a:rPr>
                        </m:ctrlPr>
                      </m:dPr>
                      <m:e>
                        <m:r>
                          <a:rPr lang="ko-KR" altLang="en-US" i="1">
                            <a:latin typeface="Cambria Math"/>
                          </a:rPr>
                          <m:t>엑스레이</m:t>
                        </m:r>
                      </m:e>
                      <m:e>
                        <m:r>
                          <a:rPr lang="ko-KR" altLang="en-US" i="1">
                            <a:latin typeface="Cambria Math"/>
                          </a:rPr>
                          <m:t>폐암</m:t>
                        </m:r>
                        <m:r>
                          <a:rPr lang="ko-KR" altLang="en-US" i="1" smtClean="0">
                            <a:latin typeface="Cambria Math"/>
                          </a:rPr>
                          <m:t> </m:t>
                        </m:r>
                      </m:e>
                    </m:d>
                  </m:oMath>
                </a14:m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독립 표기를 사용하면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/>
                      </a:rPr>
                      <m:t>𝐼</m:t>
                    </m:r>
                    <m:d>
                      <m:dPr>
                        <m:ctrlPr>
                          <a:rPr lang="en-US" altLang="ko-KR" i="1">
                            <a:latin typeface="Cambria Math"/>
                          </a:rPr>
                        </m:ctrlPr>
                      </m:dPr>
                      <m:e>
                        <m:r>
                          <a:rPr lang="ko-KR" altLang="en-US" i="1">
                            <a:latin typeface="Cambria Math"/>
                          </a:rPr>
                          <m:t>엑스레이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,</m:t>
                        </m:r>
                        <m:r>
                          <a:rPr lang="ko-KR" altLang="en-US" b="0" i="1" smtClean="0">
                            <a:latin typeface="Cambria Math"/>
                          </a:rPr>
                          <m:t>흡연</m:t>
                        </m:r>
                      </m:e>
                      <m:e>
                        <m:r>
                          <a:rPr lang="ko-KR" altLang="en-US" i="1">
                            <a:latin typeface="Cambria Math"/>
                          </a:rPr>
                          <m:t>폐암</m:t>
                        </m:r>
                      </m:e>
                    </m:d>
                  </m:oMath>
                </a14:m>
                <a:endParaRPr lang="en-US" altLang="ko-KR" dirty="0" smtClean="0"/>
              </a:p>
              <a:p>
                <a:r>
                  <a:rPr lang="ko-KR" altLang="en-US" dirty="0" smtClean="0"/>
                  <a:t>분기</a:t>
                </a:r>
                <a:endParaRPr lang="en-US" altLang="ko-KR" dirty="0" smtClean="0"/>
              </a:p>
              <a:p>
                <a:pPr lvl="1"/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ko-KR" altLang="en-US" dirty="0" smtClean="0"/>
                  <a:t>를 모르면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ko-KR" altLang="en-US" dirty="0" smtClean="0"/>
                  <a:t>와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c</a:t>
                </a:r>
                <a:r>
                  <a:rPr lang="ko-KR" altLang="en-US" dirty="0" smtClean="0"/>
                  <a:t>는 독립이 아니고</a:t>
                </a:r>
                <a:r>
                  <a:rPr lang="en-US" altLang="ko-KR" dirty="0" smtClean="0"/>
                  <a:t>,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ko-KR" altLang="en-US" dirty="0"/>
                  <a:t>를 </a:t>
                </a:r>
                <a:r>
                  <a:rPr lang="ko-KR" altLang="en-US" dirty="0" smtClean="0"/>
                  <a:t>알면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ko-KR" altLang="en-US" dirty="0"/>
                  <a:t>와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c</a:t>
                </a:r>
                <a:r>
                  <a:rPr lang="ko-KR" altLang="en-US" dirty="0"/>
                  <a:t>는 </a:t>
                </a:r>
                <a:r>
                  <a:rPr lang="ko-KR" altLang="en-US" dirty="0" smtClean="0"/>
                  <a:t>독립임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즉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/>
                      </a:rPr>
                      <m:t>𝐼</m:t>
                    </m:r>
                    <m:d>
                      <m:dPr>
                        <m:ctrlPr>
                          <a:rPr lang="en-US" altLang="ko-KR" i="1">
                            <a:latin typeface="Cambria Math"/>
                          </a:rPr>
                        </m:ctrlPr>
                      </m:dPr>
                      <m:e>
                        <m:r>
                          <a:rPr lang="ko-KR" altLang="en-US" b="0" i="1" smtClean="0">
                            <a:latin typeface="Cambria Math"/>
                          </a:rPr>
                          <m:t>피로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,</m:t>
                        </m:r>
                        <m:r>
                          <a:rPr lang="ko-KR" altLang="en-US" i="1">
                            <a:latin typeface="Cambria Math"/>
                          </a:rPr>
                          <m:t>엑스레이</m:t>
                        </m:r>
                      </m:e>
                      <m:e>
                        <m:r>
                          <a:rPr lang="ko-KR" altLang="en-US" i="1">
                            <a:latin typeface="Cambria Math"/>
                          </a:rPr>
                          <m:t>폐암</m:t>
                        </m:r>
                      </m:e>
                    </m:d>
                  </m:oMath>
                </a14:m>
                <a:endParaRPr lang="en-US" altLang="ko-KR" dirty="0" smtClean="0"/>
              </a:p>
              <a:p>
                <a:pPr lvl="1"/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ko-KR" altLang="en-US" dirty="0"/>
                  <a:t>를 알면 </a:t>
                </a:r>
                <a:r>
                  <a:rPr lang="en-US" altLang="ko-KR" i="1" dirty="0" err="1" smtClean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ko-KR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</a:t>
                </a:r>
                <a:r>
                  <a:rPr lang="en-US" altLang="ko-KR" i="1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b</a:t>
                </a:r>
                <a:r>
                  <a:rPr lang="en-US" altLang="ko-KR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</a:t>
                </a:r>
                <a:r>
                  <a:rPr lang="en-US" altLang="ko-KR" i="1" dirty="0" err="1" smtClean="0">
                    <a:latin typeface="Times New Roman" pitchFamily="18" charset="0"/>
                    <a:cs typeface="Times New Roman" pitchFamily="18" charset="0"/>
                  </a:rPr>
                  <a:t>c</a:t>
                </a:r>
                <a:r>
                  <a:rPr lang="ko-KR" altLang="en-US" dirty="0"/>
                  <a:t> </a:t>
                </a:r>
                <a:r>
                  <a:rPr lang="ko-KR" altLang="en-US" dirty="0" smtClean="0"/>
                  <a:t>체인은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폐쇄된다</a:t>
                </a:r>
                <a:r>
                  <a:rPr lang="en-US" altLang="ko-KR" dirty="0" smtClean="0"/>
                  <a:t>,</a:t>
                </a:r>
                <a:r>
                  <a:rPr lang="ko-KR" altLang="en-US" dirty="0" smtClean="0"/>
                  <a:t>라고 표현</a:t>
                </a:r>
                <a:endParaRPr lang="en-US" altLang="ko-KR" dirty="0"/>
              </a:p>
              <a:p>
                <a:r>
                  <a:rPr lang="ko-KR" altLang="en-US" dirty="0" smtClean="0"/>
                  <a:t>합류</a:t>
                </a:r>
                <a:endParaRPr lang="en-US" altLang="ko-KR" dirty="0"/>
              </a:p>
              <a:p>
                <a:pPr lvl="1"/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ko-KR" altLang="en-US" dirty="0"/>
                  <a:t>를 모르면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ko-KR" altLang="en-US" dirty="0"/>
                  <a:t>와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c</a:t>
                </a:r>
                <a:r>
                  <a:rPr lang="ko-KR" altLang="en-US" dirty="0"/>
                  <a:t>는 </a:t>
                </a:r>
                <a:r>
                  <a:rPr lang="ko-KR" altLang="en-US" dirty="0" smtClean="0"/>
                  <a:t>독립</a:t>
                </a:r>
                <a:r>
                  <a:rPr lang="en-US" altLang="ko-KR" dirty="0" smtClean="0"/>
                  <a:t>,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ko-KR" altLang="en-US" dirty="0"/>
                  <a:t>를 알면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ko-KR" altLang="en-US" dirty="0"/>
                  <a:t>와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c</a:t>
                </a:r>
                <a:r>
                  <a:rPr lang="ko-KR" altLang="en-US" dirty="0"/>
                  <a:t>는 </a:t>
                </a:r>
                <a:r>
                  <a:rPr lang="ko-KR" altLang="en-US" dirty="0" smtClean="0"/>
                  <a:t>독립이 아님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분기와 반대</a:t>
                </a:r>
                <a:r>
                  <a:rPr lang="en-US" altLang="ko-KR" dirty="0" smtClean="0"/>
                  <a:t>)</a:t>
                </a:r>
                <a:endParaRPr lang="en-US" altLang="ko-KR" dirty="0"/>
              </a:p>
              <a:p>
                <a:pPr lvl="1"/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ko-KR" altLang="en-US" dirty="0"/>
                  <a:t>를 알면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ko-KR" altLang="en-US" dirty="0"/>
                  <a:t>와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c</a:t>
                </a:r>
                <a:r>
                  <a:rPr lang="ko-KR" altLang="en-US" dirty="0"/>
                  <a:t>는 독립이 </a:t>
                </a:r>
                <a:r>
                  <a:rPr lang="ko-KR" altLang="en-US" dirty="0" smtClean="0"/>
                  <a:t>아님을 설명됨</a:t>
                </a:r>
                <a:r>
                  <a:rPr lang="en-US" altLang="ko-KR" baseline="30000" dirty="0" smtClean="0"/>
                  <a:t>explaining away</a:t>
                </a:r>
                <a:r>
                  <a:rPr lang="ko-KR" altLang="en-US" baseline="30000" dirty="0" smtClean="0"/>
                  <a:t> </a:t>
                </a:r>
                <a:r>
                  <a:rPr lang="ko-KR" altLang="en-US" dirty="0"/>
                  <a:t>현상</a:t>
                </a:r>
                <a:r>
                  <a:rPr lang="en-US" altLang="ko-KR" dirty="0"/>
                  <a:t>(</a:t>
                </a:r>
                <a:r>
                  <a:rPr lang="ko-KR" altLang="en-US" dirty="0"/>
                  <a:t>할인 현상</a:t>
                </a:r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이라 부름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피로를 느낀다는 사실을 알게 되면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폐암과 폐렴은 서로 영향을 줌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폐암이면 폐렴 가능성은 낮아짐</a:t>
                </a:r>
                <a:r>
                  <a:rPr lang="en-US" altLang="ko-KR" dirty="0" smtClean="0"/>
                  <a:t>)</a:t>
                </a:r>
              </a:p>
              <a:p>
                <a:pPr lvl="1"/>
                <a:r>
                  <a:rPr lang="ko-KR" altLang="en-US" dirty="0" smtClean="0"/>
                  <a:t> </a:t>
                </a:r>
                <a:r>
                  <a:rPr lang="en-US" altLang="ko-KR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ko-KR" altLang="en-US" dirty="0"/>
                  <a:t>를 알면 </a:t>
                </a:r>
                <a:r>
                  <a:rPr lang="en-US" altLang="ko-KR" i="1" dirty="0" err="1" smtClean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ko-KR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</a:t>
                </a:r>
                <a:r>
                  <a:rPr lang="en-US" altLang="ko-KR" i="1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b</a:t>
                </a:r>
                <a:r>
                  <a:rPr lang="en-US" altLang="ko-KR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</a:t>
                </a:r>
                <a:r>
                  <a:rPr lang="en-US" altLang="ko-KR" i="1" dirty="0" err="1" smtClean="0">
                    <a:latin typeface="Times New Roman" pitchFamily="18" charset="0"/>
                    <a:cs typeface="Times New Roman" pitchFamily="18" charset="0"/>
                  </a:rPr>
                  <a:t>c</a:t>
                </a:r>
                <a:r>
                  <a:rPr lang="ko-KR" altLang="en-US" dirty="0" smtClean="0"/>
                  <a:t> </a:t>
                </a:r>
                <a:r>
                  <a:rPr lang="ko-KR" altLang="en-US" dirty="0"/>
                  <a:t>체인은</a:t>
                </a:r>
                <a:r>
                  <a:rPr lang="en-US" altLang="ko-KR" dirty="0"/>
                  <a:t> </a:t>
                </a:r>
                <a:r>
                  <a:rPr lang="ko-KR" altLang="en-US" dirty="0" smtClean="0"/>
                  <a:t>열린다</a:t>
                </a:r>
                <a:r>
                  <a:rPr lang="en-US" altLang="ko-KR" dirty="0" smtClean="0"/>
                  <a:t>,</a:t>
                </a:r>
                <a:r>
                  <a:rPr lang="ko-KR" altLang="en-US" dirty="0"/>
                  <a:t>라고 표현</a:t>
                </a:r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endParaRPr lang="en-US" altLang="ko-KR" dirty="0" smtClean="0"/>
              </a:p>
              <a:p>
                <a:pPr lvl="1"/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62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10.2.3 d-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분리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711961"/>
            <a:ext cx="6624736" cy="3983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36" y="917391"/>
            <a:ext cx="7560841" cy="1794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0655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10.2.3 d-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분리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40768"/>
            <a:ext cx="8550746" cy="35978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5029781"/>
            <a:ext cx="8640000" cy="102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514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10.2.3 d-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분리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체인의 폐쇄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556792"/>
            <a:ext cx="8316416" cy="1923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805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10.2.3 d-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분리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980728"/>
            <a:ext cx="7685518" cy="1467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7790" y="2564904"/>
            <a:ext cx="3468790" cy="3644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51436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10.2.3 d-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분리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340768"/>
            <a:ext cx="8398718" cy="3164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76" y="4605618"/>
            <a:ext cx="8460000" cy="99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7861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10.2.3 d-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분리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d-</a:t>
            </a:r>
            <a:r>
              <a:rPr lang="ko-KR" altLang="en-US" dirty="0" smtClean="0"/>
              <a:t>분리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앞에서는</a:t>
            </a:r>
            <a:r>
              <a:rPr lang="en-US" altLang="ko-KR" dirty="0" smtClean="0"/>
              <a:t> </a:t>
            </a:r>
            <a:r>
              <a:rPr lang="ko-KR" altLang="en-US" dirty="0" smtClean="0"/>
              <a:t>두 </a:t>
            </a:r>
            <a:r>
              <a:rPr lang="ko-KR" altLang="en-US" dirty="0" err="1" smtClean="0"/>
              <a:t>노드를</a:t>
            </a:r>
            <a:r>
              <a:rPr lang="ko-KR" altLang="en-US" dirty="0" smtClean="0"/>
              <a:t> 잇는 체인 하나의 폐쇄 여부를 따짐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여기서는 두 </a:t>
            </a:r>
            <a:r>
              <a:rPr lang="ko-KR" altLang="en-US" dirty="0" err="1" smtClean="0"/>
              <a:t>노드를</a:t>
            </a:r>
            <a:r>
              <a:rPr lang="ko-KR" altLang="en-US" dirty="0" smtClean="0"/>
              <a:t> 잇는 체인에 여럿일 수 있으므로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두 </a:t>
            </a:r>
            <a:r>
              <a:rPr lang="ko-KR" altLang="en-US" dirty="0" err="1" smtClean="0"/>
              <a:t>노드가</a:t>
            </a:r>
            <a:r>
              <a:rPr lang="ko-KR" altLang="en-US" dirty="0" smtClean="0"/>
              <a:t> 완전히 폐쇄되어 조건부 독립을 이루는지 확인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548" y="3050863"/>
            <a:ext cx="8134697" cy="1314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2706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10.2.3 d-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분리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96752"/>
            <a:ext cx="8478323" cy="4752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4520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/>
          <p:cNvSpPr txBox="1">
            <a:spLocks/>
          </p:cNvSpPr>
          <p:nvPr/>
        </p:nvSpPr>
        <p:spPr>
          <a:xfrm>
            <a:off x="251520" y="1412776"/>
            <a:ext cx="8568952" cy="568863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altLang="ko-KR" sz="1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308" y="1772816"/>
            <a:ext cx="7953375" cy="2028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354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 추론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r>
                  <a:rPr lang="en-US" altLang="ko-KR" dirty="0" smtClean="0"/>
                  <a:t>d-</a:t>
                </a:r>
                <a:r>
                  <a:rPr lang="ko-KR" altLang="en-US" dirty="0" smtClean="0"/>
                  <a:t>분리와 확률 추론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부모의 값이 지정된 경우 자식의 확률은 표 읽기로 알 수 있음</a:t>
                </a:r>
                <a:endParaRPr lang="en-US" altLang="ko-KR" dirty="0" smtClean="0"/>
              </a:p>
              <a:p>
                <a:pPr lvl="2">
                  <a:lnSpc>
                    <a:spcPct val="150000"/>
                  </a:lnSpc>
                </a:pPr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어떤 환자가 폐렴인데 폐암은 아니라는 사실을 알게 되면 피로를 느낄 확률은 확률 표에서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/>
                          </a:rPr>
                          <m:t>𝑓𝑎𝑡𝑖𝑔𝑢𝑒</m:t>
                        </m:r>
                        <m:r>
                          <a:rPr lang="en-US" altLang="ko-KR" i="1">
                            <a:latin typeface="Cambria Math"/>
                          </a:rPr>
                          <m:t>|</m:t>
                        </m:r>
                        <m:r>
                          <a:rPr lang="en-US" altLang="ko-KR" i="1">
                            <a:latin typeface="Cambria Math"/>
                          </a:rPr>
                          <m:t>𝑏𝑟𝑜𝑛𝑐h𝑖𝑡𝑖𝑠</m:t>
                        </m:r>
                        <m:r>
                          <a:rPr lang="en-US" altLang="ko-KR" i="1">
                            <a:latin typeface="Cambria Math"/>
                          </a:rPr>
                          <m:t>, </m:t>
                        </m:r>
                        <m:r>
                          <a:rPr lang="en-US" altLang="ko-KR" i="1">
                            <a:latin typeface="Cambria Math"/>
                          </a:rPr>
                          <m:t>𝑛𝑜𝑡</m:t>
                        </m:r>
                        <m:r>
                          <a:rPr lang="en-US" altLang="ko-KR" i="1">
                            <a:latin typeface="Cambria Math"/>
                          </a:rPr>
                          <m:t>_</m:t>
                        </m:r>
                        <m:r>
                          <a:rPr lang="en-US" altLang="ko-KR" i="1">
                            <a:latin typeface="Cambria Math"/>
                          </a:rPr>
                          <m:t>𝑙𝑢𝑛𝑔</m:t>
                        </m:r>
                        <m:r>
                          <a:rPr lang="en-US" altLang="ko-KR" i="1">
                            <a:latin typeface="Cambria Math"/>
                          </a:rPr>
                          <m:t>_</m:t>
                        </m:r>
                        <m:r>
                          <a:rPr lang="en-US" altLang="ko-KR" i="1">
                            <a:latin typeface="Cambria Math"/>
                          </a:rPr>
                          <m:t>𝑐𝑎𝑛𝑐𝑒𝑟</m:t>
                        </m:r>
                      </m:e>
                    </m:d>
                  </m:oMath>
                </a14:m>
                <a:r>
                  <a:rPr lang="ko-KR" altLang="en-US" dirty="0" smtClean="0"/>
                  <a:t>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읽으면 됨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:r>
                  <a:rPr lang="ko-KR" altLang="en-US" dirty="0" smtClean="0">
                    <a:sym typeface="Wingdings" pitchFamily="2" charset="2"/>
                  </a:rPr>
                  <a:t>답은 </a:t>
                </a:r>
                <a:r>
                  <a:rPr lang="en-US" altLang="ko-KR" dirty="0" smtClean="0">
                    <a:sym typeface="Wingdings" pitchFamily="2" charset="2"/>
                  </a:rPr>
                  <a:t>0.1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부모가 아닌 </a:t>
                </a:r>
                <a:r>
                  <a:rPr lang="ko-KR" altLang="en-US" dirty="0" err="1" smtClean="0"/>
                  <a:t>노드의</a:t>
                </a:r>
                <a:r>
                  <a:rPr lang="ko-KR" altLang="en-US" dirty="0" smtClean="0"/>
                  <a:t> 값까지 알게 되었다면</a:t>
                </a:r>
                <a:r>
                  <a:rPr lang="en-US" altLang="ko-KR" dirty="0" smtClean="0"/>
                  <a:t>,</a:t>
                </a:r>
              </a:p>
              <a:p>
                <a:pPr lvl="2">
                  <a:lnSpc>
                    <a:spcPct val="150000"/>
                  </a:lnSpc>
                </a:pPr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비흡연자라는 사실까지 알게 되면 피로를 느낄 확률은</a:t>
                </a:r>
                <a:r>
                  <a:rPr lang="en-US" altLang="ko-KR" dirty="0" smtClean="0"/>
                  <a:t>? </a:t>
                </a:r>
                <a:r>
                  <a:rPr lang="ko-KR" altLang="en-US" dirty="0" smtClean="0"/>
                  <a:t>즉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  <a:cs typeface="Times New Roman" pitchFamily="18" charset="0"/>
                      </a:rPr>
                      <m:t>𝑃</m:t>
                    </m:r>
                    <m:r>
                      <a:rPr lang="en-US" altLang="ko-KR" i="1" dirty="0" smtClean="0">
                        <a:latin typeface="Cambria Math"/>
                        <a:cs typeface="Times New Roman" pitchFamily="18" charset="0"/>
                      </a:rPr>
                      <m:t>(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𝑓𝑎𝑡𝑖𝑔𝑢𝑒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|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𝑏𝑟𝑜𝑐h𝑖𝑡𝑖𝑠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,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𝑛𝑜𝑡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_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𝑙𝑢𝑛𝑔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_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𝑐𝑎𝑛𝑐𝑒𝑟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,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𝑛𝑜𝑛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_</m:t>
                    </m:r>
                    <m:r>
                      <a:rPr lang="en-US" altLang="ko-KR" i="1" dirty="0" err="1" smtClean="0">
                        <a:latin typeface="Cambria Math"/>
                        <a:cs typeface="Times New Roman" pitchFamily="18" charset="0"/>
                      </a:rPr>
                      <m:t>𝑠𝑚𝑜𝑘𝑖𝑛𝑔</m:t>
                    </m:r>
                    <m:r>
                      <a:rPr lang="en-US" altLang="ko-KR" i="1" dirty="0" smtClean="0">
                        <a:latin typeface="Cambria Math"/>
                        <a:cs typeface="Times New Roman" pitchFamily="18" charset="0"/>
                      </a:rPr>
                      <m:t>)</m:t>
                    </m:r>
                  </m:oMath>
                </a14:m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은 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</a:rPr>
                  <a:t>0.1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</a:rPr>
                  <a:t>로 같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을까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?</a:t>
                </a:r>
              </a:p>
              <a:p>
                <a:pPr lvl="2">
                  <a:lnSpc>
                    <a:spcPct val="150000"/>
                  </a:lnSpc>
                </a:pP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d-</a:t>
                </a:r>
                <a:r>
                  <a:rPr lang="en-US" altLang="ko-KR" i="1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sep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(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흡연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,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피로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|{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폐렴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,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폐암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})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이기 때문에 같다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.</a:t>
                </a:r>
                <a:endParaRPr lang="en-US" altLang="ko-KR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447675" lvl="2" indent="0">
                  <a:lnSpc>
                    <a:spcPct val="150000"/>
                  </a:lnSpc>
                  <a:buNone/>
                </a:pP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 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이렇게 조건부 확률을 알아내는 과정을 확률 추론이라 부름</a:t>
                </a:r>
                <a:endParaRPr lang="en-US" altLang="ko-KR" dirty="0" smtClean="0">
                  <a:latin typeface="Times New Roman" pitchFamily="18" charset="0"/>
                  <a:cs typeface="Times New Roman" pitchFamily="18" charset="0"/>
                  <a:sym typeface="Wingdings" pitchFamily="2" charset="2"/>
                </a:endParaRPr>
              </a:p>
              <a:p>
                <a:pPr lvl="1">
                  <a:lnSpc>
                    <a:spcPct val="150000"/>
                  </a:lnSpc>
                </a:pP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pPr lvl="1"/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9753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 추론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현실 세계의 확률 추론</a:t>
                </a:r>
                <a:endParaRPr lang="en-US" altLang="ko-KR" dirty="0" smtClean="0">
                  <a:latin typeface="Times New Roman" pitchFamily="18" charset="0"/>
                  <a:cs typeface="Times New Roman" pitchFamily="18" charset="0"/>
                  <a:sym typeface="Wingdings" pitchFamily="2" charset="2"/>
                </a:endParaRPr>
              </a:p>
              <a:p>
                <a:pPr lvl="1"/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주로 역방향 확률을 알아내고자 함</a:t>
                </a:r>
                <a:endParaRPr lang="en-US" altLang="ko-KR" dirty="0" smtClean="0">
                  <a:latin typeface="Times New Roman" pitchFamily="18" charset="0"/>
                  <a:cs typeface="Times New Roman" pitchFamily="18" charset="0"/>
                  <a:sym typeface="Wingdings" pitchFamily="2" charset="2"/>
                </a:endParaRPr>
              </a:p>
              <a:p>
                <a:pPr lvl="2"/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예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, 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엑스레이가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  <a:cs typeface="Times New Roman" pitchFamily="18" charset="0"/>
                        <a:sym typeface="Wingdings" pitchFamily="2" charset="2"/>
                      </a:rPr>
                      <m:t>𝑝𝑜𝑠𝑖𝑡𝑖𝑣𝑒</m:t>
                    </m:r>
                  </m:oMath>
                </a14:m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일 때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, </a:t>
                </a:r>
                <a:r>
                  <a:rPr lang="ko-KR" altLang="en-US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폐암일 확률은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?</a:t>
                </a:r>
                <a:endParaRPr lang="en-US" altLang="ko-KR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1"/>
                <a:r>
                  <a:rPr lang="ko-KR" altLang="en-US" dirty="0" smtClean="0"/>
                  <a:t>아래에 있는 </a:t>
                </a:r>
                <a:r>
                  <a:rPr lang="ko-KR" altLang="en-US" dirty="0" err="1" smtClean="0"/>
                  <a:t>노드일수록</a:t>
                </a:r>
                <a:r>
                  <a:rPr lang="ko-KR" altLang="en-US" dirty="0" smtClean="0"/>
                  <a:t> 관찰 가능하고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정보 확률변수</a:t>
                </a:r>
                <a:r>
                  <a:rPr lang="en-US" altLang="ko-KR" dirty="0" smtClean="0"/>
                  <a:t>), </a:t>
                </a:r>
                <a:r>
                  <a:rPr lang="ko-KR" altLang="en-US" dirty="0" smtClean="0"/>
                  <a:t>위쪽으로 갈수록 관찰 결과의 원인에 해당함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가설 확률변수</a:t>
                </a:r>
                <a:r>
                  <a:rPr lang="en-US" altLang="ko-KR" dirty="0" smtClean="0"/>
                  <a:t>)</a:t>
                </a:r>
              </a:p>
              <a:p>
                <a:pPr lvl="1"/>
                <a:r>
                  <a:rPr lang="ko-KR" altLang="en-US" dirty="0" smtClean="0"/>
                  <a:t>관찰을 통해 정보 확률변수를 알게 되었을 때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가설 확률변수의 값을 알고자 함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𝑃</m:t>
                    </m:r>
                    <m:r>
                      <a:rPr lang="en-US" altLang="ko-KR" i="1" dirty="0" smtClean="0">
                        <a:latin typeface="Cambria Math"/>
                      </a:rPr>
                      <m:t>(</m:t>
                    </m:r>
                    <m:r>
                      <a:rPr lang="en-US" altLang="ko-KR" i="1" dirty="0" err="1" smtClean="0">
                        <a:latin typeface="Cambria Math"/>
                      </a:rPr>
                      <m:t>𝑙𝑢𝑛𝑔</m:t>
                    </m:r>
                    <m:r>
                      <a:rPr lang="en-US" altLang="ko-KR" i="1" dirty="0" err="1" smtClean="0">
                        <a:latin typeface="Cambria Math"/>
                      </a:rPr>
                      <m:t>_</m:t>
                    </m:r>
                    <m:r>
                      <a:rPr lang="en-US" altLang="ko-KR" i="1" dirty="0" err="1" smtClean="0">
                        <a:latin typeface="Cambria Math"/>
                      </a:rPr>
                      <m:t>𝑐𝑎𝑛𝑐𝑒𝑟</m:t>
                    </m:r>
                    <m:r>
                      <a:rPr lang="en-US" altLang="ko-KR" i="1" dirty="0" err="1" smtClean="0">
                        <a:latin typeface="Cambria Math"/>
                      </a:rPr>
                      <m:t>|</m:t>
                    </m:r>
                    <m:r>
                      <a:rPr lang="en-US" altLang="ko-KR" i="1" dirty="0" err="1" smtClean="0">
                        <a:latin typeface="Cambria Math"/>
                      </a:rPr>
                      <m:t>𝑝𝑜𝑠𝑖𝑡𝑖𝑣𝑒</m:t>
                    </m:r>
                    <m:r>
                      <a:rPr lang="en-US" altLang="ko-KR" i="1" dirty="0" err="1" smtClean="0">
                        <a:latin typeface="Cambria Math"/>
                      </a:rPr>
                      <m:t>,</m:t>
                    </m:r>
                    <m:r>
                      <a:rPr lang="en-US" altLang="ko-KR" i="1" dirty="0" err="1" smtClean="0">
                        <a:latin typeface="Cambria Math"/>
                      </a:rPr>
                      <m:t>𝑛𝑜𝑡</m:t>
                    </m:r>
                    <m:r>
                      <a:rPr lang="en-US" altLang="ko-KR" i="1" dirty="0" err="1" smtClean="0">
                        <a:latin typeface="Cambria Math"/>
                      </a:rPr>
                      <m:t>_</m:t>
                    </m:r>
                    <m:r>
                      <a:rPr lang="en-US" altLang="ko-KR" i="1" dirty="0" err="1" smtClean="0">
                        <a:latin typeface="Cambria Math"/>
                      </a:rPr>
                      <m:t>𝑓𝑎𝑡𝑖𝑔𝑢𝑒</m:t>
                    </m:r>
                    <m:r>
                      <a:rPr lang="en-US" altLang="ko-KR" i="1" dirty="0" smtClean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 smtClean="0"/>
                  <a:t>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추론</a:t>
                </a:r>
                <a:endParaRPr lang="en-US" altLang="ko-KR" dirty="0" smtClean="0"/>
              </a:p>
              <a:p>
                <a:pPr lvl="2"/>
                <a:endParaRPr lang="en-US" altLang="ko-KR" dirty="0" smtClean="0"/>
              </a:p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확률 추론에서 </a:t>
                </a:r>
                <a:r>
                  <a:rPr lang="en-US" altLang="ko-KR" dirty="0" smtClean="0"/>
                  <a:t>d-</a:t>
                </a:r>
                <a:r>
                  <a:rPr lang="ko-KR" altLang="en-US" dirty="0" smtClean="0"/>
                  <a:t>분리의 역할</a:t>
                </a:r>
                <a:endParaRPr lang="en-US" altLang="ko-KR" dirty="0" smtClean="0"/>
              </a:p>
              <a:p>
                <a:pPr lvl="1"/>
                <a:r>
                  <a:rPr lang="ko-KR" altLang="en-US" dirty="0" err="1" smtClean="0"/>
                  <a:t>노드가</a:t>
                </a:r>
                <a:r>
                  <a:rPr lang="ko-KR" altLang="en-US" dirty="0" smtClean="0"/>
                  <a:t> 수십</a:t>
                </a:r>
                <a:r>
                  <a:rPr lang="en-US" altLang="ko-KR" dirty="0" smtClean="0"/>
                  <a:t>~</a:t>
                </a:r>
                <a:r>
                  <a:rPr lang="ko-KR" altLang="en-US" dirty="0" smtClean="0"/>
                  <a:t>수천 개인 </a:t>
                </a:r>
                <a:r>
                  <a:rPr lang="ko-KR" altLang="en-US" dirty="0" err="1" smtClean="0"/>
                  <a:t>베이지안</a:t>
                </a:r>
                <a:r>
                  <a:rPr lang="ko-KR" altLang="en-US" dirty="0" smtClean="0"/>
                  <a:t> 네트워크에서 확률 추론을 할 때</a:t>
                </a:r>
                <a:r>
                  <a:rPr lang="en-US" altLang="ko-KR" dirty="0" smtClean="0"/>
                  <a:t>,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</a:rPr>
                  <a:t>d-</a:t>
                </a:r>
                <a:r>
                  <a:rPr lang="en-US" altLang="ko-KR" i="1" dirty="0" err="1" smtClean="0">
                    <a:latin typeface="Times New Roman" pitchFamily="18" charset="0"/>
                    <a:cs typeface="Times New Roman" pitchFamily="18" charset="0"/>
                  </a:rPr>
                  <a:t>sep</a:t>
                </a:r>
                <a:r>
                  <a:rPr lang="ko-KR" altLang="en-US" dirty="0" smtClean="0"/>
                  <a:t>을 활용하면 </a:t>
                </a:r>
                <a:r>
                  <a:rPr lang="ko-KR" altLang="en-US" dirty="0" err="1" smtClean="0"/>
                  <a:t>계산량을</a:t>
                </a:r>
                <a:r>
                  <a:rPr lang="ko-KR" altLang="en-US" dirty="0" smtClean="0"/>
                  <a:t> 획기적으로 줄일 수 있음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왜냐하면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/>
                      </a:rPr>
                      <m:t>𝑑</m:t>
                    </m:r>
                    <m:r>
                      <a:rPr lang="en-US" altLang="ko-KR" b="0" i="1" smtClean="0">
                        <a:latin typeface="Cambria Math"/>
                      </a:rPr>
                      <m:t>_</m:t>
                    </m:r>
                    <m:r>
                      <a:rPr lang="en-US" altLang="ko-KR" b="0" i="1" smtClean="0">
                        <a:latin typeface="Cambria Math"/>
                      </a:rPr>
                      <m:t>𝑠𝑒𝑝</m:t>
                    </m:r>
                    <m:r>
                      <a:rPr lang="en-US" altLang="ko-KR" b="0" i="1" smtClean="0">
                        <a:latin typeface="Cambria Math"/>
                      </a:rPr>
                      <m:t>(</m:t>
                    </m:r>
                    <m:r>
                      <a:rPr lang="en-US" altLang="ko-KR" b="0" i="1" smtClean="0">
                        <a:latin typeface="Cambria Math"/>
                      </a:rPr>
                      <m:t>𝑎</m:t>
                    </m:r>
                    <m:r>
                      <a:rPr lang="en-US" altLang="ko-KR" b="0" i="1" smtClean="0">
                        <a:latin typeface="Cambria Math"/>
                      </a:rPr>
                      <m:t>,</m:t>
                    </m:r>
                    <m:r>
                      <a:rPr lang="en-US" altLang="ko-KR" b="0" i="1" smtClean="0">
                        <a:latin typeface="Cambria Math"/>
                      </a:rPr>
                      <m:t>𝑐</m:t>
                    </m:r>
                    <m:r>
                      <a:rPr lang="en-US" altLang="ko-KR" b="0" i="1" smtClean="0">
                        <a:latin typeface="Cambria Math"/>
                      </a:rPr>
                      <m:t>|</m:t>
                    </m:r>
                    <m:r>
                      <a:rPr lang="ko-KR" altLang="en-US" b="0" i="1" smtClean="0">
                        <a:latin typeface="Cambria Math"/>
                      </a:rPr>
                      <m:t>𝒲</m:t>
                    </m:r>
                    <m:r>
                      <a:rPr lang="en-US" altLang="ko-KR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 smtClean="0"/>
                  <a:t>이면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/>
                      </a:rPr>
                      <m:t>𝐼</m:t>
                    </m:r>
                    <m:r>
                      <a:rPr lang="en-US" altLang="ko-KR" i="1">
                        <a:latin typeface="Cambria Math"/>
                      </a:rPr>
                      <m:t>(</m:t>
                    </m:r>
                    <m:r>
                      <a:rPr lang="en-US" altLang="ko-KR" i="1">
                        <a:latin typeface="Cambria Math"/>
                      </a:rPr>
                      <m:t>𝑎</m:t>
                    </m:r>
                    <m:r>
                      <a:rPr lang="en-US" altLang="ko-KR" i="1">
                        <a:latin typeface="Cambria Math"/>
                      </a:rPr>
                      <m:t>,</m:t>
                    </m:r>
                    <m:r>
                      <a:rPr lang="en-US" altLang="ko-KR" i="1">
                        <a:latin typeface="Cambria Math"/>
                      </a:rPr>
                      <m:t>𝑐</m:t>
                    </m:r>
                    <m:r>
                      <a:rPr lang="en-US" altLang="ko-KR" i="1">
                        <a:latin typeface="Cambria Math"/>
                      </a:rPr>
                      <m:t>|</m:t>
                    </m:r>
                    <m:r>
                      <a:rPr lang="ko-KR" altLang="en-US" i="1">
                        <a:latin typeface="Cambria Math"/>
                      </a:rPr>
                      <m:t>𝒲</m:t>
                    </m:r>
                    <m:r>
                      <a:rPr lang="en-US" altLang="ko-KR" i="1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 smtClean="0"/>
                  <a:t>이고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/>
                      </a:rPr>
                      <m:t>𝑑</m:t>
                    </m:r>
                    <m:r>
                      <a:rPr lang="en-US" altLang="ko-KR" i="1">
                        <a:latin typeface="Cambria Math"/>
                      </a:rPr>
                      <m:t>_</m:t>
                    </m:r>
                    <m:r>
                      <a:rPr lang="en-US" altLang="ko-KR" i="1">
                        <a:latin typeface="Cambria Math"/>
                      </a:rPr>
                      <m:t>𝑠𝑒𝑝</m:t>
                    </m:r>
                    <m:r>
                      <a:rPr lang="en-US" altLang="ko-KR" i="1">
                        <a:latin typeface="Cambria Math"/>
                      </a:rPr>
                      <m:t>(</m:t>
                    </m:r>
                    <m:r>
                      <a:rPr lang="ko-KR" altLang="en-US" i="1" smtClean="0">
                        <a:latin typeface="Cambria Math"/>
                      </a:rPr>
                      <m:t>𝒜</m:t>
                    </m:r>
                    <m:r>
                      <a:rPr lang="en-US" altLang="ko-KR" b="0" i="1" smtClean="0">
                        <a:latin typeface="Cambria Math"/>
                      </a:rPr>
                      <m:t>,</m:t>
                    </m:r>
                    <m:r>
                      <a:rPr lang="ko-KR" altLang="en-US" b="0" i="1" smtClean="0">
                        <a:latin typeface="Cambria Math"/>
                      </a:rPr>
                      <m:t>𝒞</m:t>
                    </m:r>
                    <m:r>
                      <a:rPr lang="en-US" altLang="ko-KR" i="1">
                        <a:latin typeface="Cambria Math"/>
                      </a:rPr>
                      <m:t>|</m:t>
                    </m:r>
                    <m:r>
                      <a:rPr lang="ko-KR" altLang="en-US" i="1">
                        <a:latin typeface="Cambria Math"/>
                      </a:rPr>
                      <m:t>𝒲</m:t>
                    </m:r>
                    <m:r>
                      <a:rPr lang="en-US" altLang="ko-KR" i="1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/>
                  <a:t>이면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/>
                      </a:rPr>
                      <m:t>𝐼</m:t>
                    </m:r>
                    <m:d>
                      <m:dPr>
                        <m:ctrlPr>
                          <a:rPr lang="en-US" altLang="ko-KR" i="1">
                            <a:latin typeface="Cambria Math"/>
                          </a:rPr>
                        </m:ctrlPr>
                      </m:dPr>
                      <m:e>
                        <m:r>
                          <a:rPr lang="ko-KR" altLang="en-US" i="1" smtClean="0">
                            <a:latin typeface="Cambria Math"/>
                          </a:rPr>
                          <m:t>𝒜</m:t>
                        </m:r>
                        <m:r>
                          <a:rPr lang="en-US" altLang="ko-KR" b="0" i="1" smtClean="0">
                            <a:latin typeface="Cambria Math"/>
                          </a:rPr>
                          <m:t>,</m:t>
                        </m:r>
                        <m:r>
                          <a:rPr lang="ko-KR" altLang="en-US" b="0" i="1" smtClean="0">
                            <a:latin typeface="Cambria Math"/>
                          </a:rPr>
                          <m:t>𝒞</m:t>
                        </m:r>
                      </m:e>
                      <m:e>
                        <m:r>
                          <a:rPr lang="ko-KR" altLang="en-US" i="1">
                            <a:latin typeface="Cambria Math"/>
                          </a:rPr>
                          <m:t>𝒲</m:t>
                        </m:r>
                      </m:e>
                    </m:d>
                  </m:oMath>
                </a14:m>
                <a:r>
                  <a:rPr lang="ko-KR" altLang="en-US" dirty="0" smtClean="0"/>
                  <a:t>이기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때문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𝑃</m:t>
                    </m:r>
                    <m:r>
                      <a:rPr lang="en-US" altLang="ko-KR" i="1" dirty="0" smtClean="0">
                        <a:latin typeface="Cambria Math"/>
                      </a:rPr>
                      <m:t>(</m:t>
                    </m:r>
                    <m:r>
                      <a:rPr lang="en-US" altLang="ko-KR" i="1" dirty="0" err="1" smtClean="0">
                        <a:latin typeface="Cambria Math"/>
                      </a:rPr>
                      <m:t>𝑓𝑎𝑡𝑖𝑔𝑢𝑒</m:t>
                    </m:r>
                    <m:r>
                      <a:rPr lang="en-US" altLang="ko-KR" i="1" dirty="0" err="1" smtClean="0">
                        <a:latin typeface="Cambria Math"/>
                      </a:rPr>
                      <m:t>,</m:t>
                    </m:r>
                    <m:r>
                      <a:rPr lang="en-US" altLang="ko-KR" i="1" dirty="0" err="1" smtClean="0">
                        <a:latin typeface="Cambria Math"/>
                      </a:rPr>
                      <m:t>𝑝𝑜𝑠𝑖𝑡𝑖𝑣𝑒</m:t>
                    </m:r>
                    <m:r>
                      <a:rPr lang="en-US" altLang="ko-KR" i="1" dirty="0" err="1" smtClean="0">
                        <a:latin typeface="Cambria Math"/>
                      </a:rPr>
                      <m:t>|</m:t>
                    </m:r>
                    <m:r>
                      <a:rPr lang="en-US" altLang="ko-KR" i="1" dirty="0" err="1" smtClean="0">
                        <a:latin typeface="Cambria Math"/>
                      </a:rPr>
                      <m:t>𝑛𝑜𝑡</m:t>
                    </m:r>
                    <m:r>
                      <a:rPr lang="en-US" altLang="ko-KR" i="1" dirty="0" err="1" smtClean="0">
                        <a:latin typeface="Cambria Math"/>
                      </a:rPr>
                      <m:t>_</m:t>
                    </m:r>
                    <m:r>
                      <a:rPr lang="en-US" altLang="ko-KR" b="0" i="1" dirty="0" smtClean="0">
                        <a:latin typeface="Cambria Math"/>
                      </a:rPr>
                      <m:t>𝑙</m:t>
                    </m:r>
                    <m:r>
                      <a:rPr lang="en-US" altLang="ko-KR" i="1" dirty="0" err="1" smtClean="0">
                        <a:latin typeface="Cambria Math"/>
                      </a:rPr>
                      <m:t>𝑢𝑛𝑔</m:t>
                    </m:r>
                    <m:r>
                      <a:rPr lang="en-US" altLang="ko-KR" i="1" dirty="0" err="1" smtClean="0">
                        <a:latin typeface="Cambria Math"/>
                      </a:rPr>
                      <m:t>_</m:t>
                    </m:r>
                    <m:r>
                      <a:rPr lang="en-US" altLang="ko-KR" i="1" dirty="0" err="1" smtClean="0">
                        <a:latin typeface="Cambria Math"/>
                      </a:rPr>
                      <m:t>𝑐𝑎𝑛𝑐𝑒𝑟</m:t>
                    </m:r>
                    <m:r>
                      <a:rPr lang="en-US" altLang="ko-KR" i="1" dirty="0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를 추정하는 경우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𝑑</m:t>
                    </m:r>
                    <m:r>
                      <a:rPr lang="en-US" altLang="ko-KR" i="1" dirty="0" smtClean="0">
                        <a:latin typeface="Cambria Math"/>
                      </a:rPr>
                      <m:t>_</m:t>
                    </m:r>
                    <m:r>
                      <a:rPr lang="en-US" altLang="ko-KR" i="1" dirty="0" smtClean="0">
                        <a:latin typeface="Cambria Math"/>
                      </a:rPr>
                      <m:t>𝑠𝑒𝑝</m:t>
                    </m:r>
                    <m:r>
                      <a:rPr lang="en-US" altLang="ko-KR" i="1" dirty="0" smtClean="0">
                        <a:latin typeface="Cambria Math"/>
                      </a:rPr>
                      <m:t>(</m:t>
                    </m:r>
                    <m:r>
                      <a:rPr lang="ko-KR" altLang="en-US" i="1" dirty="0" smtClean="0">
                        <a:latin typeface="Cambria Math"/>
                      </a:rPr>
                      <m:t>피로</m:t>
                    </m:r>
                    <m:r>
                      <a:rPr lang="en-US" altLang="ko-KR" i="1" dirty="0" smtClean="0">
                        <a:latin typeface="Cambria Math"/>
                      </a:rPr>
                      <m:t>,</m:t>
                    </m:r>
                    <m:r>
                      <a:rPr lang="ko-KR" altLang="en-US" i="1" dirty="0" smtClean="0">
                        <a:latin typeface="Cambria Math"/>
                      </a:rPr>
                      <m:t>엑스레이</m:t>
                    </m:r>
                    <m:r>
                      <a:rPr lang="en-US" altLang="ko-KR" i="1" dirty="0" smtClean="0">
                        <a:latin typeface="Cambria Math"/>
                      </a:rPr>
                      <m:t>|</m:t>
                    </m:r>
                    <m:r>
                      <a:rPr lang="ko-KR" altLang="en-US" i="1" dirty="0" smtClean="0">
                        <a:latin typeface="Cambria Math"/>
                      </a:rPr>
                      <m:t>폐암</m:t>
                    </m:r>
                    <m:r>
                      <a:rPr lang="en-US" altLang="ko-KR" i="1" dirty="0" smtClean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 smtClean="0"/>
                  <a:t>이므로 </a:t>
                </a:r>
                <a14:m>
                  <m:oMath xmlns:m="http://schemas.openxmlformats.org/officeDocument/2006/math">
                    <m:r>
                      <a:rPr lang="en-US" altLang="ko-KR" b="0" i="1" dirty="0" smtClean="0">
                        <a:latin typeface="Cambria Math"/>
                      </a:rPr>
                      <m:t>𝐼</m:t>
                    </m:r>
                    <m:r>
                      <a:rPr lang="en-US" altLang="ko-KR" i="1" dirty="0">
                        <a:latin typeface="Cambria Math"/>
                      </a:rPr>
                      <m:t>(</m:t>
                    </m:r>
                    <m:r>
                      <a:rPr lang="ko-KR" altLang="en-US" i="1" dirty="0">
                        <a:latin typeface="Cambria Math"/>
                      </a:rPr>
                      <m:t>피로</m:t>
                    </m:r>
                    <m:r>
                      <a:rPr lang="en-US" altLang="ko-KR" i="1" dirty="0">
                        <a:latin typeface="Cambria Math"/>
                      </a:rPr>
                      <m:t>,</m:t>
                    </m:r>
                    <m:r>
                      <a:rPr lang="ko-KR" altLang="en-US" i="1" dirty="0">
                        <a:latin typeface="Cambria Math"/>
                      </a:rPr>
                      <m:t>엑스레이</m:t>
                    </m:r>
                    <m:r>
                      <a:rPr lang="en-US" altLang="ko-KR" i="1" dirty="0">
                        <a:latin typeface="Cambria Math"/>
                      </a:rPr>
                      <m:t>|</m:t>
                    </m:r>
                    <m:r>
                      <a:rPr lang="ko-KR" altLang="en-US" i="1" dirty="0">
                        <a:latin typeface="Cambria Math"/>
                      </a:rPr>
                      <m:t>폐암</m:t>
                    </m:r>
                    <m:r>
                      <a:rPr lang="en-US" altLang="ko-KR" i="1" dirty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 smtClean="0"/>
                  <a:t>임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altLang="ko-KR" i="1" dirty="0">
                        <a:latin typeface="Cambria Math"/>
                      </a:rPr>
                      <m:t>𝑃</m:t>
                    </m:r>
                    <m:r>
                      <a:rPr lang="en-US" altLang="ko-KR" i="1" dirty="0">
                        <a:latin typeface="Cambria Math"/>
                      </a:rPr>
                      <m:t>(</m:t>
                    </m:r>
                    <m:r>
                      <a:rPr lang="en-US" altLang="ko-KR" i="1" dirty="0" err="1">
                        <a:latin typeface="Cambria Math"/>
                      </a:rPr>
                      <m:t>𝑓𝑎𝑡𝑖𝑔𝑢𝑒</m:t>
                    </m:r>
                    <m:r>
                      <a:rPr lang="en-US" altLang="ko-KR" i="1" dirty="0" err="1">
                        <a:latin typeface="Cambria Math"/>
                      </a:rPr>
                      <m:t>,</m:t>
                    </m:r>
                    <m:r>
                      <a:rPr lang="en-US" altLang="ko-KR" i="1" dirty="0" err="1">
                        <a:latin typeface="Cambria Math"/>
                      </a:rPr>
                      <m:t>𝑝𝑜𝑠𝑖𝑡𝑖𝑣𝑒</m:t>
                    </m:r>
                    <m:r>
                      <a:rPr lang="en-US" altLang="ko-KR" i="1" dirty="0" err="1">
                        <a:latin typeface="Cambria Math"/>
                      </a:rPr>
                      <m:t>|</m:t>
                    </m:r>
                    <m:r>
                      <a:rPr lang="en-US" altLang="ko-KR" i="1" dirty="0" err="1">
                        <a:latin typeface="Cambria Math"/>
                      </a:rPr>
                      <m:t>𝑛𝑜𝑡</m:t>
                    </m:r>
                    <m:r>
                      <a:rPr lang="en-US" altLang="ko-KR" i="1" dirty="0" err="1">
                        <a:latin typeface="Cambria Math"/>
                      </a:rPr>
                      <m:t>_</m:t>
                    </m:r>
                    <m:r>
                      <a:rPr lang="en-US" altLang="ko-KR" b="0" i="1" dirty="0" smtClean="0">
                        <a:latin typeface="Cambria Math"/>
                      </a:rPr>
                      <m:t>𝑙</m:t>
                    </m:r>
                    <m:r>
                      <a:rPr lang="en-US" altLang="ko-KR" i="1" dirty="0" err="1">
                        <a:latin typeface="Cambria Math"/>
                      </a:rPr>
                      <m:t>𝑢𝑛𝑔</m:t>
                    </m:r>
                    <m:r>
                      <a:rPr lang="en-US" altLang="ko-KR" i="1" dirty="0" err="1">
                        <a:latin typeface="Cambria Math"/>
                      </a:rPr>
                      <m:t>_</m:t>
                    </m:r>
                    <m:r>
                      <a:rPr lang="en-US" altLang="ko-KR" i="1" dirty="0" err="1">
                        <a:latin typeface="Cambria Math"/>
                      </a:rPr>
                      <m:t>𝑐𝑎𝑛𝑐𝑒𝑟</m:t>
                    </m:r>
                    <m:r>
                      <a:rPr lang="en-US" altLang="ko-KR" i="1" dirty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 smtClean="0"/>
                  <a:t>를 </a:t>
                </a:r>
                <a14:m>
                  <m:oMath xmlns:m="http://schemas.openxmlformats.org/officeDocument/2006/math">
                    <m:r>
                      <a:rPr lang="en-US" altLang="ko-KR" i="1" dirty="0">
                        <a:latin typeface="Cambria Math"/>
                      </a:rPr>
                      <m:t>𝑃</m:t>
                    </m:r>
                    <m:r>
                      <a:rPr lang="en-US" altLang="ko-KR" i="1" dirty="0">
                        <a:latin typeface="Cambria Math"/>
                      </a:rPr>
                      <m:t>(</m:t>
                    </m:r>
                    <m:r>
                      <a:rPr lang="en-US" altLang="ko-KR" i="1" dirty="0" err="1">
                        <a:latin typeface="Cambria Math"/>
                      </a:rPr>
                      <m:t>𝑓𝑎𝑡𝑖𝑔𝑢𝑒</m:t>
                    </m:r>
                    <m:r>
                      <a:rPr lang="en-US" altLang="ko-KR" i="1" dirty="0" err="1">
                        <a:latin typeface="Cambria Math"/>
                      </a:rPr>
                      <m:t>|</m:t>
                    </m:r>
                    <m:r>
                      <a:rPr lang="en-US" altLang="ko-KR" i="1" dirty="0" err="1">
                        <a:latin typeface="Cambria Math"/>
                      </a:rPr>
                      <m:t>𝑛𝑜𝑡</m:t>
                    </m:r>
                    <m:r>
                      <a:rPr lang="en-US" altLang="ko-KR" i="1" dirty="0" err="1">
                        <a:latin typeface="Cambria Math"/>
                      </a:rPr>
                      <m:t>_</m:t>
                    </m:r>
                    <m:r>
                      <a:rPr lang="en-US" altLang="ko-KR" b="0" i="1" dirty="0" smtClean="0">
                        <a:latin typeface="Cambria Math"/>
                      </a:rPr>
                      <m:t>𝑙</m:t>
                    </m:r>
                    <m:r>
                      <a:rPr lang="en-US" altLang="ko-KR" i="1" dirty="0" err="1">
                        <a:latin typeface="Cambria Math"/>
                      </a:rPr>
                      <m:t>𝑢𝑛𝑔</m:t>
                    </m:r>
                    <m:r>
                      <a:rPr lang="en-US" altLang="ko-KR" i="1" dirty="0" err="1">
                        <a:latin typeface="Cambria Math"/>
                      </a:rPr>
                      <m:t>_</m:t>
                    </m:r>
                    <m:r>
                      <a:rPr lang="en-US" altLang="ko-KR" i="1" dirty="0" err="1">
                        <a:latin typeface="Cambria Math"/>
                      </a:rPr>
                      <m:t>𝑐𝑎𝑛𝑐𝑒𝑟</m:t>
                    </m:r>
                    <m:r>
                      <a:rPr lang="en-US" altLang="ko-KR" i="1" dirty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ko-KR" dirty="0" smtClean="0"/>
                  <a:t>*</a:t>
                </a:r>
                <a14:m>
                  <m:oMath xmlns:m="http://schemas.openxmlformats.org/officeDocument/2006/math">
                    <m:r>
                      <a:rPr lang="en-US" altLang="ko-KR" i="1" dirty="0">
                        <a:latin typeface="Cambria Math"/>
                      </a:rPr>
                      <m:t>𝑃</m:t>
                    </m:r>
                    <m:r>
                      <a:rPr lang="en-US" altLang="ko-KR" i="1" dirty="0">
                        <a:latin typeface="Cambria Math"/>
                      </a:rPr>
                      <m:t>(</m:t>
                    </m:r>
                    <m:r>
                      <a:rPr lang="en-US" altLang="ko-KR" b="0" i="1" dirty="0" smtClean="0">
                        <a:latin typeface="Cambria Math"/>
                      </a:rPr>
                      <m:t>𝑝𝑜𝑠𝑖𝑡𝑖𝑣𝑒</m:t>
                    </m:r>
                    <m:r>
                      <a:rPr lang="en-US" altLang="ko-KR" i="1" dirty="0" err="1">
                        <a:latin typeface="Cambria Math"/>
                      </a:rPr>
                      <m:t>|</m:t>
                    </m:r>
                    <m:r>
                      <a:rPr lang="en-US" altLang="ko-KR" i="1" dirty="0" err="1">
                        <a:latin typeface="Cambria Math"/>
                      </a:rPr>
                      <m:t>𝑛𝑜𝑡</m:t>
                    </m:r>
                    <m:r>
                      <a:rPr lang="en-US" altLang="ko-KR" i="1" dirty="0" err="1">
                        <a:latin typeface="Cambria Math"/>
                      </a:rPr>
                      <m:t>_</m:t>
                    </m:r>
                    <m:r>
                      <a:rPr lang="en-US" altLang="ko-KR" i="1" dirty="0">
                        <a:latin typeface="Cambria Math"/>
                      </a:rPr>
                      <m:t>𝑙</m:t>
                    </m:r>
                    <m:r>
                      <a:rPr lang="en-US" altLang="ko-KR" i="1" dirty="0" err="1">
                        <a:latin typeface="Cambria Math"/>
                      </a:rPr>
                      <m:t>𝑢𝑛𝑔</m:t>
                    </m:r>
                    <m:r>
                      <a:rPr lang="en-US" altLang="ko-KR" i="1" dirty="0" err="1">
                        <a:latin typeface="Cambria Math"/>
                      </a:rPr>
                      <m:t>_</m:t>
                    </m:r>
                    <m:r>
                      <a:rPr lang="en-US" altLang="ko-KR" i="1" dirty="0" err="1">
                        <a:latin typeface="Cambria Math"/>
                      </a:rPr>
                      <m:t>𝑐𝑎𝑛𝑐𝑒𝑟</m:t>
                    </m:r>
                    <m:r>
                      <a:rPr lang="en-US" altLang="ko-KR" i="1" dirty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 smtClean="0"/>
                  <a:t>로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분해하여 계산 가능함</a:t>
                </a:r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endParaRPr lang="en-US" altLang="ko-KR" dirty="0" smtClean="0"/>
              </a:p>
              <a:p>
                <a:pPr lvl="1"/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l="-555" t="-6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207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 추론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836712"/>
            <a:ext cx="8784976" cy="576064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정확한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해 구하기</a:t>
            </a: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lvl="1"/>
            <a:r>
              <a:rPr lang="ko-KR" altLang="en-US" dirty="0" smtClean="0"/>
              <a:t>값이 알려진 확률변수에서 출발하여 이웃 확률변수로 정보를 파급하는 메시지 전달 방식을 사용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44824"/>
            <a:ext cx="7848872" cy="1697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1383" y="3542654"/>
            <a:ext cx="2169009" cy="297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197" y="3789040"/>
            <a:ext cx="1590675" cy="26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230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 추론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412776"/>
            <a:ext cx="8469213" cy="4084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0396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 추론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64" y="908720"/>
            <a:ext cx="7538244" cy="25081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64" y="3573016"/>
            <a:ext cx="7610252" cy="3102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25466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 추론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836712"/>
            <a:ext cx="8784976" cy="576064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근사 추론</a:t>
            </a: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lvl="1"/>
            <a:r>
              <a:rPr lang="ko-KR" altLang="en-US" dirty="0" smtClean="0"/>
              <a:t>정확한 해 알고리즘은 </a:t>
            </a:r>
            <a:r>
              <a:rPr lang="en-US" altLang="ko-KR" dirty="0" smtClean="0"/>
              <a:t>NP-hard </a:t>
            </a:r>
            <a:r>
              <a:rPr lang="en-US" altLang="ko-KR" dirty="0" smtClean="0">
                <a:sym typeface="Wingdings" pitchFamily="2" charset="2"/>
              </a:rPr>
              <a:t> </a:t>
            </a:r>
            <a:r>
              <a:rPr lang="ko-KR" altLang="en-US" dirty="0" smtClean="0">
                <a:sym typeface="Wingdings" pitchFamily="2" charset="2"/>
              </a:rPr>
              <a:t>대안은 정확성을 포기하고 </a:t>
            </a:r>
            <a:r>
              <a:rPr lang="ko-KR" altLang="en-US" dirty="0" err="1" smtClean="0">
                <a:sym typeface="Wingdings" pitchFamily="2" charset="2"/>
              </a:rPr>
              <a:t>근사해를</a:t>
            </a:r>
            <a:r>
              <a:rPr lang="ko-KR" altLang="en-US" dirty="0" smtClean="0">
                <a:sym typeface="Wingdings" pitchFamily="2" charset="2"/>
              </a:rPr>
              <a:t> 구하는 것</a:t>
            </a:r>
            <a:r>
              <a:rPr lang="en-US" altLang="ko-KR" dirty="0" smtClean="0">
                <a:sym typeface="Wingdings" pitchFamily="2" charset="2"/>
              </a:rPr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근사 접근방법은 샘플링 기법을 사용</a:t>
            </a:r>
            <a:endParaRPr lang="en-US" altLang="ko-KR" dirty="0" smtClean="0"/>
          </a:p>
          <a:p>
            <a:pPr marL="266700" lvl="1" indent="0">
              <a:buNone/>
            </a:pPr>
            <a:endParaRPr lang="en-US" altLang="ko-KR" dirty="0" smtClean="0"/>
          </a:p>
          <a:p>
            <a:r>
              <a:rPr lang="ko-KR" altLang="en-US" dirty="0" smtClean="0"/>
              <a:t>논리 샘플링 기법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, 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10-11]</a:t>
            </a:r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602" y="3789040"/>
            <a:ext cx="2079647" cy="20869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176972"/>
            <a:ext cx="5736637" cy="2232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523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 추론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130" y="1124744"/>
            <a:ext cx="8541221" cy="4819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0210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 추론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836712"/>
            <a:ext cx="8784976" cy="5760640"/>
          </a:xfrm>
        </p:spPr>
        <p:txBody>
          <a:bodyPr/>
          <a:lstStyle/>
          <a:p>
            <a:pPr lvl="1"/>
            <a:r>
              <a:rPr lang="ko-KR" altLang="en-US" dirty="0" smtClean="0"/>
              <a:t>또 다른 예</a:t>
            </a:r>
            <a:r>
              <a:rPr lang="en-US" altLang="ko-KR" dirty="0" smtClean="0"/>
              <a:t>, </a:t>
            </a:r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41021"/>
            <a:ext cx="6629400" cy="3409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921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 추론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836712"/>
            <a:ext cx="8784976" cy="5760640"/>
          </a:xfrm>
        </p:spPr>
        <p:txBody>
          <a:bodyPr/>
          <a:lstStyle/>
          <a:p>
            <a:pPr>
              <a:lnSpc>
                <a:spcPct val="100000"/>
              </a:lnSpc>
            </a:pP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lvl="1"/>
            <a:r>
              <a:rPr lang="en-US" altLang="ko-KR" dirty="0"/>
              <a:t>[</a:t>
            </a:r>
            <a:r>
              <a:rPr lang="ko-KR" altLang="en-US" dirty="0"/>
              <a:t>예제 </a:t>
            </a:r>
            <a:r>
              <a:rPr lang="en-US" altLang="ko-KR" dirty="0"/>
              <a:t>10-8]</a:t>
            </a:r>
            <a:r>
              <a:rPr lang="ko-KR" altLang="en-US" dirty="0"/>
              <a:t>에서는</a:t>
            </a:r>
            <a:r>
              <a:rPr lang="en-US" altLang="ko-KR" dirty="0"/>
              <a:t> </a:t>
            </a:r>
            <a:r>
              <a:rPr lang="en-US" altLang="ko-KR" dirty="0" smtClean="0"/>
              <a:t>10</a:t>
            </a:r>
            <a:r>
              <a:rPr lang="ko-KR" altLang="en-US" dirty="0" smtClean="0"/>
              <a:t>개 샘플만 사용하여 </a:t>
            </a:r>
            <a:r>
              <a:rPr lang="ko-KR" altLang="en-US" dirty="0"/>
              <a:t>오차가 큰데</a:t>
            </a:r>
            <a:r>
              <a:rPr lang="en-US" altLang="ko-KR" dirty="0"/>
              <a:t>, </a:t>
            </a:r>
            <a:r>
              <a:rPr lang="ko-KR" altLang="en-US" dirty="0"/>
              <a:t>샘플 수를 늘리면 정확도 증가</a:t>
            </a:r>
            <a:endParaRPr lang="en-US" altLang="ko-KR" dirty="0"/>
          </a:p>
          <a:p>
            <a:pPr lvl="1"/>
            <a:r>
              <a:rPr lang="ko-KR" altLang="en-US" dirty="0" smtClean="0"/>
              <a:t>앞의 두 코드는 </a:t>
            </a:r>
            <a:r>
              <a:rPr lang="en-US" altLang="ko-KR" dirty="0"/>
              <a:t>[</a:t>
            </a:r>
            <a:r>
              <a:rPr lang="ko-KR" altLang="en-US" dirty="0"/>
              <a:t>그림 </a:t>
            </a:r>
            <a:r>
              <a:rPr lang="en-US" altLang="ko-KR" dirty="0"/>
              <a:t>10-11]</a:t>
            </a:r>
            <a:r>
              <a:rPr lang="ko-KR" altLang="en-US" dirty="0"/>
              <a:t>의 특정 </a:t>
            </a:r>
            <a:r>
              <a:rPr lang="ko-KR" altLang="en-US" dirty="0" err="1"/>
              <a:t>베이지안</a:t>
            </a:r>
            <a:r>
              <a:rPr lang="ko-KR" altLang="en-US" dirty="0"/>
              <a:t> 네트워크에 대한 알고리즘</a:t>
            </a:r>
            <a:endParaRPr lang="en-US" altLang="ko-KR" dirty="0"/>
          </a:p>
          <a:p>
            <a:pPr lvl="1"/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lvl="1"/>
            <a:endParaRPr lang="en-US" altLang="ko-KR" dirty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lvl="1"/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935" y="1072006"/>
            <a:ext cx="8672484" cy="3798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8332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 추론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836712"/>
            <a:ext cx="8784976" cy="576064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일반적인 </a:t>
            </a:r>
            <a:r>
              <a:rPr lang="ko-KR" altLang="en-US" dirty="0" err="1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베이지안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네트워크를 처리하는 논리 샘플링 알고리즘</a:t>
            </a: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49" y="1412776"/>
            <a:ext cx="7490424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7425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확률과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그래프의 만남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10.1.1 </a:t>
            </a:r>
            <a:r>
              <a:rPr lang="ko-KR" altLang="en-US" dirty="0" smtClean="0"/>
              <a:t>그래프 표현</a:t>
            </a:r>
            <a:endParaRPr lang="en-US" altLang="ko-KR" dirty="0" smtClean="0"/>
          </a:p>
          <a:p>
            <a:r>
              <a:rPr lang="en-US" altLang="ko-KR" dirty="0" smtClean="0"/>
              <a:t>10.1.2 </a:t>
            </a:r>
            <a:r>
              <a:rPr lang="ko-KR" altLang="en-US" dirty="0" smtClean="0"/>
              <a:t>그래프 분해와 확률 표현</a:t>
            </a:r>
            <a:endParaRPr lang="en-US" altLang="ko-KR" dirty="0"/>
          </a:p>
          <a:p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80393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10.2.4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확률 추론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지금은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</a:t>
            </a:r>
            <a:r>
              <a:rPr lang="ko-KR" altLang="en-US" dirty="0" err="1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마르코프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체인 </a:t>
            </a:r>
            <a:r>
              <a:rPr lang="ko-KR" altLang="en-US" dirty="0" err="1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몬테카를로</a:t>
            </a:r>
            <a:r>
              <a:rPr lang="en-US" altLang="ko-KR" baseline="30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MCMC(Markov chain Monte Carlo)</a:t>
            </a:r>
            <a:r>
              <a:rPr lang="ko-KR" altLang="en-US" baseline="30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기법을 주로 사용</a:t>
            </a: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논리 샘플링은 이전 샘플과 현재 샘플 사이에 아무런 연관이 없음</a:t>
            </a: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MCMC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는 현재 샘플링이 직전에 생성된 샘플의 정보를 활용함</a:t>
            </a: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연관성은 주로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Metropolis-Hastings </a:t>
            </a:r>
            <a:r>
              <a:rPr lang="ko-KR" alt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알고리즘이나 깁스 샘플링을 사용</a:t>
            </a: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marL="0" indent="0">
              <a:buNone/>
            </a:pPr>
            <a:endParaRPr lang="en-US" altLang="ko-KR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47270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마르코프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랜덤필드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10.3.1 </a:t>
            </a:r>
            <a:r>
              <a:rPr lang="ko-KR" altLang="en-US" dirty="0" smtClean="0"/>
              <a:t>동작 원리</a:t>
            </a:r>
            <a:endParaRPr lang="en-US" altLang="ko-KR" dirty="0" smtClean="0"/>
          </a:p>
          <a:p>
            <a:r>
              <a:rPr lang="en-US" altLang="ko-KR" dirty="0" smtClean="0"/>
              <a:t>10.3.2 </a:t>
            </a:r>
            <a:r>
              <a:rPr lang="ko-KR" altLang="en-US" dirty="0" smtClean="0"/>
              <a:t>사례 연구</a:t>
            </a:r>
            <a:r>
              <a:rPr lang="en-US" altLang="ko-KR" dirty="0" smtClean="0"/>
              <a:t>: </a:t>
            </a:r>
            <a:r>
              <a:rPr lang="ko-KR" altLang="en-US" dirty="0" smtClean="0"/>
              <a:t>영상 잡음 제거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err="1" smtClean="0"/>
              <a:t>마르코프</a:t>
            </a:r>
            <a:r>
              <a:rPr lang="ko-KR" altLang="en-US" dirty="0" smtClean="0"/>
              <a:t> 랜덤필드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노드</a:t>
            </a:r>
            <a:r>
              <a:rPr lang="ko-KR" altLang="en-US" dirty="0" smtClean="0"/>
              <a:t> 사이에 인과관계가 없는 문제를 다루므로 </a:t>
            </a:r>
            <a:r>
              <a:rPr lang="ko-KR" altLang="en-US" dirty="0" err="1" smtClean="0"/>
              <a:t>무방향</a:t>
            </a:r>
            <a:r>
              <a:rPr lang="ko-KR" altLang="en-US" dirty="0" smtClean="0"/>
              <a:t> 그래프 사용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이웃한 </a:t>
            </a:r>
            <a:r>
              <a:rPr lang="ko-KR" altLang="en-US" dirty="0" err="1" smtClean="0"/>
              <a:t>노드</a:t>
            </a:r>
            <a:r>
              <a:rPr lang="ko-KR" altLang="en-US" dirty="0" smtClean="0"/>
              <a:t> 사이에만 직접적인 상호작용 허용 </a:t>
            </a:r>
            <a:r>
              <a:rPr lang="en-US" altLang="ko-KR" dirty="0" smtClean="0">
                <a:sym typeface="Wingdings" pitchFamily="2" charset="2"/>
              </a:rPr>
              <a:t> </a:t>
            </a:r>
            <a:r>
              <a:rPr lang="ko-KR" altLang="en-US" dirty="0" err="1" smtClean="0">
                <a:sym typeface="Wingdings" pitchFamily="2" charset="2"/>
              </a:rPr>
              <a:t>마르코프</a:t>
            </a:r>
            <a:endParaRPr lang="en-US" altLang="ko-KR" dirty="0" smtClean="0">
              <a:sym typeface="Wingdings" pitchFamily="2" charset="2"/>
            </a:endParaRPr>
          </a:p>
          <a:p>
            <a:pPr lvl="1"/>
            <a:r>
              <a:rPr lang="ko-KR" altLang="en-US" dirty="0" smtClean="0">
                <a:sym typeface="Wingdings" pitchFamily="2" charset="2"/>
              </a:rPr>
              <a:t>확률변수가 동일한 자격으로 영향을 주고받으며 필드를 형성 </a:t>
            </a:r>
            <a:r>
              <a:rPr lang="en-US" altLang="ko-KR" dirty="0" smtClean="0">
                <a:sym typeface="Wingdings" pitchFamily="2" charset="2"/>
              </a:rPr>
              <a:t> </a:t>
            </a:r>
            <a:r>
              <a:rPr lang="ko-KR" altLang="en-US" dirty="0" smtClean="0">
                <a:sym typeface="Wingdings" pitchFamily="2" charset="2"/>
              </a:rPr>
              <a:t>랜덤필드</a:t>
            </a:r>
            <a:endParaRPr lang="en-US" altLang="ko-KR" dirty="0"/>
          </a:p>
          <a:p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671802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동작 원리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836712"/>
            <a:ext cx="8784976" cy="5760640"/>
          </a:xfrm>
        </p:spPr>
        <p:txBody>
          <a:bodyPr/>
          <a:lstStyle/>
          <a:p>
            <a:r>
              <a:rPr lang="ko-KR" altLang="en-US" dirty="0" err="1" smtClean="0"/>
              <a:t>마르코프</a:t>
            </a:r>
            <a:r>
              <a:rPr lang="ko-KR" altLang="en-US" dirty="0" smtClean="0"/>
              <a:t> 랜덤필드의 그래프</a:t>
            </a:r>
            <a:r>
              <a:rPr lang="en-US" altLang="ko-KR" dirty="0" smtClean="0"/>
              <a:t> </a:t>
            </a:r>
            <a:r>
              <a:rPr lang="ko-KR" altLang="en-US" dirty="0" smtClean="0"/>
              <a:t>분해 방식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클릭을 이용하여 분해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베이지안</a:t>
            </a:r>
            <a:r>
              <a:rPr lang="ko-KR" altLang="en-US" dirty="0" smtClean="0"/>
              <a:t> 네트워크는 부모</a:t>
            </a:r>
            <a:r>
              <a:rPr lang="en-US" altLang="ko-KR" dirty="0" smtClean="0"/>
              <a:t>-</a:t>
            </a:r>
            <a:r>
              <a:rPr lang="ko-KR" altLang="en-US" dirty="0" smtClean="0"/>
              <a:t>자식 사이에만 확률 부여하여 분해</a:t>
            </a:r>
            <a:r>
              <a:rPr lang="en-US" altLang="ko-KR" dirty="0" smtClean="0"/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클릭은 완전 부분그래프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극대 클릭은</a:t>
            </a:r>
            <a:r>
              <a:rPr lang="en-US" altLang="ko-KR" baseline="30000" dirty="0" smtClean="0"/>
              <a:t>maximal clique</a:t>
            </a:r>
            <a:r>
              <a:rPr lang="ko-KR" altLang="en-US" baseline="30000" dirty="0" smtClean="0"/>
              <a:t> </a:t>
            </a:r>
            <a:r>
              <a:rPr lang="ko-KR" altLang="en-US" dirty="0" err="1" smtClean="0"/>
              <a:t>노드를</a:t>
            </a:r>
            <a:r>
              <a:rPr lang="ko-KR" altLang="en-US" dirty="0" smtClean="0"/>
              <a:t> 추가하면 더 이상 완전 그래프를 유지하지 못하는 클릭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예</a:t>
            </a:r>
            <a:r>
              <a:rPr lang="en-US" altLang="ko-KR" dirty="0" smtClean="0"/>
              <a:t>,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ko-KR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ko-KR" altLang="en-US" dirty="0" smtClean="0"/>
              <a:t>은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{</a:t>
            </a:r>
            <a:r>
              <a:rPr lang="en-US" altLang="ko-KR" i="1" dirty="0" err="1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ko-KR" dirty="0" err="1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altLang="ko-KR" i="1" dirty="0" err="1" smtClean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ko-KR" dirty="0" err="1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altLang="ko-KR" i="1" dirty="0" err="1" smtClean="0">
                <a:latin typeface="Times New Roman" pitchFamily="18" charset="0"/>
                <a:cs typeface="Times New Roman" pitchFamily="18" charset="0"/>
              </a:rPr>
              <a:t>c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}, {</a:t>
            </a:r>
            <a:r>
              <a:rPr lang="en-US" altLang="ko-KR" i="1" dirty="0" err="1" smtClean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ko-KR" dirty="0" err="1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altLang="ko-KR" i="1" dirty="0" err="1" smtClean="0"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}, {</a:t>
            </a:r>
            <a:r>
              <a:rPr lang="en-US" altLang="ko-KR" i="1" dirty="0" err="1" smtClean="0"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ko-KR" dirty="0" err="1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altLang="ko-KR" i="1" dirty="0" err="1" smtClean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}</a:t>
            </a:r>
            <a:r>
              <a:rPr lang="ko-KR" altLang="en-US" dirty="0" smtClean="0"/>
              <a:t>의 극대 클릭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개를 가짐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예</a:t>
            </a:r>
            <a:r>
              <a:rPr lang="en-US" altLang="ko-KR" dirty="0" smtClean="0"/>
              <a:t>,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ko-KR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ko-KR" altLang="en-US" dirty="0" smtClean="0"/>
              <a:t>는 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{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altLang="ko-KR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altLang="ko-KR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}, </a:t>
            </a:r>
            <a:r>
              <a:rPr lang="en-US" altLang="ko-KR" dirty="0">
                <a:latin typeface="Times New Roman" pitchFamily="18" charset="0"/>
                <a:cs typeface="Times New Roman" pitchFamily="18" charset="0"/>
              </a:rPr>
              <a:t>{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altLang="ko-KR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altLang="ko-KR" baseline="-25000" dirty="0" smtClean="0">
                <a:latin typeface="Times New Roman" pitchFamily="18" charset="0"/>
                <a:cs typeface="Times New Roman" pitchFamily="18" charset="0"/>
              </a:rPr>
              <a:t>5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}, </a:t>
            </a:r>
            <a:r>
              <a:rPr lang="en-US" altLang="ko-KR" dirty="0">
                <a:latin typeface="Times New Roman" pitchFamily="18" charset="0"/>
                <a:cs typeface="Times New Roman" pitchFamily="18" charset="0"/>
              </a:rPr>
              <a:t>{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altLang="ko-KR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altLang="ko-KR" baseline="-25000" dirty="0" smtClean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}, </a:t>
            </a:r>
            <a:r>
              <a:rPr lang="en-US" altLang="ko-KR" dirty="0">
                <a:latin typeface="Times New Roman" pitchFamily="18" charset="0"/>
                <a:cs typeface="Times New Roman" pitchFamily="18" charset="0"/>
              </a:rPr>
              <a:t>{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altLang="ko-KR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altLang="ko-KR" i="1" dirty="0" smtClean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altLang="ko-KR" baseline="-25000" dirty="0" smtClean="0">
                <a:latin typeface="Times New Roman" pitchFamily="18" charset="0"/>
                <a:cs typeface="Times New Roman" pitchFamily="18" charset="0"/>
              </a:rPr>
              <a:t>6</a:t>
            </a:r>
            <a:r>
              <a:rPr lang="en-US" altLang="ko-KR" dirty="0" smtClean="0">
                <a:latin typeface="Times New Roman" pitchFamily="18" charset="0"/>
                <a:cs typeface="Times New Roman" pitchFamily="18" charset="0"/>
              </a:rPr>
              <a:t>}, …</a:t>
            </a:r>
            <a:r>
              <a:rPr lang="ko-KR" altLang="en-US" dirty="0" smtClean="0"/>
              <a:t>의 </a:t>
            </a:r>
            <a:r>
              <a:rPr lang="ko-KR" altLang="en-US" dirty="0"/>
              <a:t>극대 </a:t>
            </a:r>
            <a:r>
              <a:rPr lang="ko-KR" altLang="en-US" dirty="0" smtClean="0"/>
              <a:t>클릭을 가짐</a:t>
            </a:r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3717032"/>
            <a:ext cx="5588750" cy="280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085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동작 원리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836712"/>
                <a:ext cx="8784976" cy="5760640"/>
              </a:xfrm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깁스 확률분포</a:t>
                </a:r>
                <a:r>
                  <a:rPr lang="en-US" altLang="ko-KR" baseline="30000" dirty="0" smtClean="0"/>
                  <a:t>Gibbs distribution</a:t>
                </a:r>
              </a:p>
              <a:p>
                <a:pPr lvl="1"/>
                <a:r>
                  <a:rPr lang="ko-KR" altLang="en-US" dirty="0" smtClean="0"/>
                  <a:t>클릭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𝑞</m:t>
                    </m:r>
                  </m:oMath>
                </a14:m>
                <a:r>
                  <a:rPr lang="ko-KR" altLang="en-US" dirty="0" smtClean="0"/>
                  <a:t>는 </a:t>
                </a:r>
                <a:r>
                  <a:rPr lang="ko-KR" altLang="en-US" dirty="0" err="1" smtClean="0"/>
                  <a:t>퍼텐셜</a:t>
                </a:r>
                <a:r>
                  <a:rPr lang="ko-KR" altLang="en-US" dirty="0" smtClean="0"/>
                  <a:t> </a:t>
                </a:r>
                <a14:m>
                  <m:oMath xmlns:m="http://schemas.openxmlformats.org/officeDocument/2006/math">
                    <m:r>
                      <a:rPr lang="ko-KR" altLang="en-US" i="1" smtClean="0">
                        <a:latin typeface="Cambria Math"/>
                      </a:rPr>
                      <m:t>𝜓</m:t>
                    </m:r>
                    <m:r>
                      <a:rPr lang="en-US" altLang="ko-KR" b="0" i="1" smtClean="0">
                        <a:latin typeface="Cambria Math"/>
                      </a:rPr>
                      <m:t>(</m:t>
                    </m:r>
                    <m:r>
                      <a:rPr lang="en-US" altLang="ko-KR" b="0" i="1" smtClean="0">
                        <a:latin typeface="Cambria Math"/>
                      </a:rPr>
                      <m:t>𝑞</m:t>
                    </m:r>
                    <m:r>
                      <a:rPr lang="en-US" altLang="ko-KR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 smtClean="0"/>
                  <a:t>를 가짐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식 </a:t>
                </a:r>
                <a:r>
                  <a:rPr lang="en-US" altLang="ko-KR" dirty="0" smtClean="0"/>
                  <a:t>(10.4)</a:t>
                </a:r>
                <a:r>
                  <a:rPr lang="ko-KR" altLang="en-US" dirty="0" smtClean="0"/>
                  <a:t>는 </a:t>
                </a:r>
                <a:r>
                  <a:rPr lang="ko-KR" altLang="en-US" dirty="0" err="1" smtClean="0"/>
                  <a:t>퍼텐셜로</a:t>
                </a:r>
                <a:r>
                  <a:rPr lang="ko-KR" altLang="en-US" dirty="0" smtClean="0"/>
                  <a:t> 정의되는 확률분포</a:t>
                </a:r>
                <a:r>
                  <a:rPr lang="en-US" altLang="ko-KR" dirty="0" smtClean="0"/>
                  <a:t>(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altLang="ko-KR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altLang="ko-KR" b="1" i="0" smtClean="0">
                            <a:latin typeface="Cambria Math"/>
                          </a:rPr>
                          <m:t>𝐱</m:t>
                        </m:r>
                      </m:sub>
                      <m:sup/>
                      <m:e>
                        <m:acc>
                          <m:accPr>
                            <m:chr m:val="̃"/>
                            <m:ctrlPr>
                              <a:rPr lang="en-US" altLang="ko-KR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altLang="ko-KR" i="1">
                                <a:latin typeface="Cambria Math"/>
                              </a:rPr>
                              <m:t>𝑃</m:t>
                            </m:r>
                          </m:e>
                        </m:acc>
                        <m:d>
                          <m:dPr>
                            <m:ctrlPr>
                              <a:rPr lang="en-US" altLang="ko-KR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ko-KR" b="1" i="0" smtClean="0">
                                <a:latin typeface="Cambria Math"/>
                              </a:rPr>
                              <m:t>𝐱</m:t>
                            </m:r>
                          </m:e>
                        </m:d>
                        <m:r>
                          <a:rPr lang="en-US" altLang="ko-KR" b="0" i="1" smtClean="0">
                            <a:latin typeface="Cambria Math"/>
                          </a:rPr>
                          <m:t>=1</m:t>
                        </m:r>
                      </m:e>
                    </m:nary>
                  </m:oMath>
                </a14:m>
                <a:r>
                  <a:rPr lang="ko-KR" altLang="en-US" dirty="0" smtClean="0"/>
                  <a:t>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만족하지 못해 </a:t>
                </a:r>
                <a:r>
                  <a:rPr lang="ko-KR" altLang="en-US" dirty="0"/>
                  <a:t>확률로서 </a:t>
                </a:r>
                <a:r>
                  <a:rPr lang="ko-KR" altLang="en-US" dirty="0" smtClean="0"/>
                  <a:t>결함</a:t>
                </a:r>
                <a:r>
                  <a:rPr lang="en-US" altLang="ko-KR" dirty="0" smtClean="0"/>
                  <a:t>)</a:t>
                </a:r>
              </a:p>
              <a:p>
                <a:pPr lvl="1"/>
                <a:endParaRPr lang="en-US" altLang="ko-KR" dirty="0" smtClean="0"/>
              </a:p>
              <a:p>
                <a:pPr lvl="2"/>
                <a:endParaRPr lang="en-US" altLang="ko-KR" dirty="0"/>
              </a:p>
              <a:p>
                <a:pPr lvl="2"/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분할함수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𝑍</m:t>
                    </m:r>
                  </m:oMath>
                </a14:m>
                <a:r>
                  <a:rPr lang="ko-KR" altLang="en-US" dirty="0" smtClean="0"/>
                  <a:t>로 나누어 정규화하여 결함 해소</a:t>
                </a:r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r>
                  <a:rPr lang="ko-KR" altLang="en-US" dirty="0" err="1" smtClean="0"/>
                  <a:t>퍼텐셜함수는</a:t>
                </a:r>
                <a:r>
                  <a:rPr lang="ko-KR" altLang="en-US" dirty="0" smtClean="0"/>
                  <a:t> 에너지함수로 정의됨</a:t>
                </a:r>
                <a:endParaRPr lang="en-US" altLang="ko-KR" dirty="0"/>
              </a:p>
              <a:p>
                <a:pPr lvl="2"/>
                <a:r>
                  <a:rPr lang="ko-KR" altLang="en-US" dirty="0" smtClean="0"/>
                  <a:t>에너지함수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𝑒𝑛𝑒𝑟𝑔𝑦</m:t>
                    </m:r>
                    <m:r>
                      <a:rPr lang="en-US" altLang="ko-KR" i="1" dirty="0" smtClean="0">
                        <a:latin typeface="Cambria Math"/>
                      </a:rPr>
                      <m:t>(</m:t>
                    </m:r>
                    <m:r>
                      <a:rPr lang="en-US" altLang="ko-KR" i="1" dirty="0" smtClean="0">
                        <a:latin typeface="Cambria Math"/>
                      </a:rPr>
                      <m:t>𝑞</m:t>
                    </m:r>
                    <m:r>
                      <a:rPr lang="en-US" altLang="ko-KR" i="1" dirty="0" smtClean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 smtClean="0"/>
                  <a:t>는 응용과 목적에 맞게 정의해야 함</a:t>
                </a:r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836712"/>
                <a:ext cx="8784976" cy="5760640"/>
              </a:xfrm>
              <a:blipFill rotWithShape="1">
                <a:blip r:embed="rId2"/>
                <a:stretch>
                  <a:fillRect l="-555" t="-52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29" y="2042744"/>
            <a:ext cx="5472608" cy="594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74" y="3356992"/>
            <a:ext cx="5611199" cy="5729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73" y="4077072"/>
            <a:ext cx="5611199" cy="71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73" y="5805264"/>
            <a:ext cx="6377845" cy="36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12743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동작 원리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63" y="5229200"/>
            <a:ext cx="7477363" cy="1224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65" y="922382"/>
            <a:ext cx="7873052" cy="942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749145"/>
            <a:ext cx="4032448" cy="557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63" y="2492896"/>
            <a:ext cx="7873053" cy="469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932267"/>
            <a:ext cx="5203478" cy="496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4080" y="3573016"/>
            <a:ext cx="3594084" cy="18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494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동작 원리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980728"/>
            <a:ext cx="7715225" cy="5662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9152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동작 원리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556792"/>
            <a:ext cx="8641804" cy="1327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075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동작 원리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836712"/>
                <a:ext cx="8784976" cy="5760640"/>
              </a:xfrm>
            </p:spPr>
            <p:txBody>
              <a:bodyPr/>
              <a:lstStyle/>
              <a:p>
                <a:r>
                  <a:rPr lang="ko-KR" altLang="en-US" dirty="0" smtClean="0"/>
                  <a:t>마르코프 랜덤필드의 특성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식 </a:t>
                </a:r>
                <a:r>
                  <a:rPr lang="en-US" altLang="ko-KR" dirty="0" smtClean="0"/>
                  <a:t>(10.4)</a:t>
                </a:r>
                <a:r>
                  <a:rPr lang="ko-KR" altLang="en-US" dirty="0" smtClean="0"/>
                  <a:t>의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ko-KR" i="1">
                            <a:latin typeface="Cambria Math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/>
                          </a:rPr>
                          <m:t>𝑃</m:t>
                        </m:r>
                      </m:e>
                    </m:acc>
                    <m:d>
                      <m:dPr>
                        <m:ctrlPr>
                          <a:rPr lang="en-US" altLang="ko-KR" i="1">
                            <a:latin typeface="Cambria Math"/>
                          </a:rPr>
                        </m:ctrlPr>
                      </m:dPr>
                      <m:e>
                        <m:r>
                          <a:rPr lang="en-US" altLang="ko-KR" b="1">
                            <a:latin typeface="Cambria Math"/>
                          </a:rPr>
                          <m:t>𝐱</m:t>
                        </m:r>
                      </m:e>
                    </m:d>
                  </m:oMath>
                </a14:m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계산은 빠름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하지만 식 </a:t>
                </a:r>
                <a:r>
                  <a:rPr lang="en-US" altLang="ko-KR" dirty="0" smtClean="0"/>
                  <a:t>(10.6)</a:t>
                </a:r>
                <a:r>
                  <a:rPr lang="ko-KR" altLang="en-US" dirty="0" smtClean="0"/>
                  <a:t>의 분할함수 계산은 차원의 저주</a:t>
                </a:r>
                <a:endParaRPr lang="en-US" altLang="ko-KR" dirty="0" smtClean="0"/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ko-KR" altLang="en-US" dirty="0" smtClean="0"/>
                  <a:t>개의 확률변수</a:t>
                </a:r>
                <a:r>
                  <a:rPr lang="en-US" altLang="ko-KR" dirty="0" smtClean="0"/>
                  <a:t>(</a:t>
                </a:r>
                <a:r>
                  <a:rPr lang="ko-KR" altLang="en-US" dirty="0" err="1" smtClean="0"/>
                  <a:t>노드</a:t>
                </a:r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가 있고 변수마다</a:t>
                </a:r>
                <a:r>
                  <a:rPr lang="en-US" altLang="ko-KR" dirty="0" smtClean="0"/>
                  <a:t>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𝑘</m:t>
                    </m:r>
                  </m:oMath>
                </a14:m>
                <a:r>
                  <a:rPr lang="ko-KR" altLang="en-US" dirty="0" smtClean="0"/>
                  <a:t>개의 값을 가진다면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𝑘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ko-KR" altLang="en-US" dirty="0" smtClean="0"/>
                  <a:t>번의 계산 필요</a:t>
                </a:r>
                <a:endParaRPr lang="en-US" altLang="ko-KR" dirty="0" smtClean="0"/>
              </a:p>
              <a:p>
                <a:pPr lvl="2">
                  <a:lnSpc>
                    <a:spcPct val="150000"/>
                  </a:lnSpc>
                </a:pPr>
                <a:r>
                  <a:rPr lang="ko-KR" altLang="en-US" dirty="0" smtClean="0"/>
                  <a:t>따라서 추정치를 사용</a:t>
                </a:r>
                <a:endParaRPr lang="en-US" altLang="ko-KR" dirty="0" smtClean="0"/>
              </a:p>
              <a:p>
                <a:pPr lvl="2">
                  <a:lnSpc>
                    <a:spcPct val="150000"/>
                  </a:lnSpc>
                </a:pPr>
                <a:endParaRPr lang="en-US" altLang="ko-KR" dirty="0" smtClean="0"/>
              </a:p>
              <a:p>
                <a:r>
                  <a:rPr lang="ko-KR" altLang="en-US" dirty="0" err="1" smtClean="0"/>
                  <a:t>마르코프</a:t>
                </a:r>
                <a:r>
                  <a:rPr lang="ko-KR" altLang="en-US" dirty="0" smtClean="0"/>
                  <a:t> 랜덤필드의 학습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확률을 최대로 하는 확률변수의 값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상태</a:t>
                </a:r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를 찾는 과정</a:t>
                </a:r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836712"/>
                <a:ext cx="8784976" cy="5760640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653136"/>
            <a:ext cx="6562725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264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사례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연구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영상 잡음 제거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836712"/>
            <a:ext cx="8784976" cy="5760640"/>
          </a:xfrm>
        </p:spPr>
        <p:txBody>
          <a:bodyPr/>
          <a:lstStyle/>
          <a:p>
            <a:r>
              <a:rPr lang="ko-KR" altLang="en-US" dirty="0" smtClean="0"/>
              <a:t>컴퓨터비전에 응용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잡음 제거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영상 복원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에지 검출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텍스처 </a:t>
            </a:r>
            <a:r>
              <a:rPr lang="ko-KR" altLang="en-US" dirty="0" smtClean="0"/>
              <a:t>분석</a:t>
            </a:r>
            <a:r>
              <a:rPr lang="en-US" altLang="ko-KR" dirty="0" smtClean="0"/>
              <a:t>, </a:t>
            </a:r>
            <a:r>
              <a:rPr lang="ko-KR" altLang="en-US" dirty="0" smtClean="0"/>
              <a:t>스테레오 비전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영상 분할 등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여기서는 잡음 제거 응용을 살펴봄</a:t>
            </a:r>
            <a:r>
              <a:rPr lang="en-US" altLang="ko-KR" dirty="0" smtClean="0"/>
              <a:t>([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10-14]</a:t>
            </a:r>
            <a:r>
              <a:rPr lang="ko-KR" altLang="en-US" dirty="0" smtClean="0"/>
              <a:t>의 오른쪽 영상이 주어지면 왼쪽 영상에 가까운 영상을 찾아내는 일</a:t>
            </a:r>
            <a:r>
              <a:rPr lang="en-US" altLang="ko-KR" dirty="0" smtClean="0"/>
              <a:t>)</a:t>
            </a:r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 lvl="1">
              <a:lnSpc>
                <a:spcPct val="150000"/>
              </a:lnSpc>
            </a:pP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 lvl="1">
              <a:lnSpc>
                <a:spcPct val="150000"/>
              </a:lnSpc>
            </a:pP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 lvl="1">
              <a:lnSpc>
                <a:spcPct val="150000"/>
              </a:lnSpc>
            </a:pP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오른쪽 영상만 가지고 왼쪽에 가까운 영상을 어떻게 찾나</a:t>
            </a:r>
            <a:r>
              <a:rPr lang="en-US" altLang="ko-KR" dirty="0" smtClean="0"/>
              <a:t>? </a:t>
            </a:r>
          </a:p>
          <a:p>
            <a:pPr marL="266700" lvl="1" indent="0">
              <a:lnSpc>
                <a:spcPct val="150000"/>
              </a:lnSpc>
              <a:buNone/>
            </a:pPr>
            <a:r>
              <a:rPr lang="en-US" altLang="ko-KR" dirty="0" smtClean="0">
                <a:sym typeface="Wingdings" pitchFamily="2" charset="2"/>
              </a:rPr>
              <a:t> </a:t>
            </a:r>
            <a:r>
              <a:rPr lang="ko-KR" altLang="en-US" dirty="0" smtClean="0">
                <a:sym typeface="Wingdings" pitchFamily="2" charset="2"/>
              </a:rPr>
              <a:t>에너지 함수에 매끄러움</a:t>
            </a:r>
            <a:r>
              <a:rPr lang="en-US" altLang="ko-KR" baseline="30000" dirty="0" smtClean="0">
                <a:sym typeface="Wingdings" pitchFamily="2" charset="2"/>
              </a:rPr>
              <a:t>smoothness</a:t>
            </a:r>
            <a:r>
              <a:rPr lang="ko-KR" altLang="en-US" dirty="0" smtClean="0">
                <a:sym typeface="Wingdings" pitchFamily="2" charset="2"/>
              </a:rPr>
              <a:t> 성질을 반영하면 됨</a:t>
            </a:r>
            <a:endParaRPr lang="en-US" altLang="ko-KR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704661"/>
            <a:ext cx="5488431" cy="24327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2050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사례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연구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영상 잡음 제거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836712"/>
                <a:ext cx="8712968" cy="5760640"/>
              </a:xfrm>
            </p:spPr>
            <p:txBody>
              <a:bodyPr/>
              <a:lstStyle/>
              <a:p>
                <a:r>
                  <a:rPr lang="ko-KR" altLang="en-US" dirty="0" smtClean="0"/>
                  <a:t>잡음 제거 문제의 공식화</a:t>
                </a:r>
                <a:endParaRPr lang="en-US" altLang="ko-KR" dirty="0" smtClean="0"/>
              </a:p>
              <a:p>
                <a:pPr lvl="1"/>
                <a:r>
                  <a:rPr lang="en-US" altLang="ko-KR" dirty="0" smtClean="0"/>
                  <a:t>[</a:t>
                </a:r>
                <a:r>
                  <a:rPr lang="ko-KR" altLang="en-US" dirty="0" smtClean="0"/>
                  <a:t>그림 </a:t>
                </a:r>
                <a:r>
                  <a:rPr lang="en-US" altLang="ko-KR" dirty="0" smtClean="0"/>
                  <a:t>10-15]</a:t>
                </a:r>
                <a:r>
                  <a:rPr lang="ko-KR" altLang="en-US" dirty="0" smtClean="0"/>
                  <a:t>의 틀을 사용</a:t>
                </a:r>
                <a:r>
                  <a:rPr lang="en-US" altLang="ko-KR" dirty="0" smtClean="0"/>
                  <a:t>(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𝐲</m:t>
                    </m:r>
                  </m:oMath>
                </a14:m>
                <a:r>
                  <a:rPr lang="ko-KR" altLang="en-US" dirty="0" smtClean="0"/>
                  <a:t>는 입력 영상이고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𝐱</m:t>
                    </m:r>
                  </m:oMath>
                </a14:m>
                <a:r>
                  <a:rPr lang="ko-KR" altLang="en-US" dirty="0" smtClean="0"/>
                  <a:t>는 출력 영상</a:t>
                </a:r>
                <a:r>
                  <a:rPr lang="en-US" altLang="ko-KR" dirty="0" smtClean="0"/>
                  <a:t>)</a:t>
                </a:r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잡음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제거는 식 </a:t>
                </a:r>
                <a:r>
                  <a:rPr lang="en-US" altLang="ko-KR" dirty="0" smtClean="0"/>
                  <a:t>(10.9)</a:t>
                </a:r>
                <a:r>
                  <a:rPr lang="ko-KR" altLang="en-US" dirty="0" smtClean="0"/>
                  <a:t>로 공식화</a:t>
                </a:r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836712"/>
                <a:ext cx="8712968" cy="5760640"/>
              </a:xfrm>
              <a:blipFill rotWithShape="1">
                <a:blip r:embed="rId2"/>
                <a:stretch>
                  <a:fillRect l="-5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0123" y="1916832"/>
            <a:ext cx="3471466" cy="2908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5589240"/>
            <a:ext cx="6677025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5539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10.1.1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그래프 표현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그래프 표현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예</a:t>
            </a:r>
            <a:r>
              <a:rPr lang="en-US" altLang="ko-KR" dirty="0" smtClean="0"/>
              <a:t>, </a:t>
            </a:r>
            <a:r>
              <a:rPr lang="ko-KR" altLang="en-US" dirty="0" smtClean="0"/>
              <a:t>흡연 환자의 엑스레이 진단에서 양성이 나타났을 때 폐암일 확률은</a:t>
            </a:r>
            <a:r>
              <a:rPr lang="en-US" altLang="ko-KR" dirty="0" smtClean="0"/>
              <a:t>?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주요 </a:t>
            </a:r>
            <a:r>
              <a:rPr lang="ko-KR" altLang="en-US" dirty="0"/>
              <a:t>요인 엑스레이</a:t>
            </a:r>
            <a:r>
              <a:rPr lang="en-US" altLang="ko-KR" dirty="0"/>
              <a:t>, </a:t>
            </a:r>
            <a:r>
              <a:rPr lang="ko-KR" altLang="en-US" dirty="0"/>
              <a:t>흡연</a:t>
            </a:r>
            <a:r>
              <a:rPr lang="en-US" altLang="ko-KR" dirty="0"/>
              <a:t>, </a:t>
            </a:r>
            <a:r>
              <a:rPr lang="ko-KR" altLang="en-US" dirty="0" smtClean="0"/>
              <a:t>폐암을 확률변수로 뽑아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노드로</a:t>
            </a:r>
            <a:r>
              <a:rPr lang="ko-KR" altLang="en-US" dirty="0" smtClean="0"/>
              <a:t> 취함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인과관계는 </a:t>
            </a:r>
            <a:r>
              <a:rPr lang="ko-KR" altLang="en-US" dirty="0" err="1" smtClean="0"/>
              <a:t>에지로</a:t>
            </a:r>
            <a:r>
              <a:rPr lang="ko-KR" altLang="en-US" dirty="0" smtClean="0"/>
              <a:t> 표현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그래프는 확률변수의 상호작용을 표현하는 뼈대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뼈대에 확률을 부여하면 확률 </a:t>
            </a:r>
            <a:r>
              <a:rPr lang="ko-KR" altLang="en-US" dirty="0" err="1" smtClean="0"/>
              <a:t>그래피컬</a:t>
            </a:r>
            <a:r>
              <a:rPr lang="ko-KR" altLang="en-US" dirty="0" smtClean="0"/>
              <a:t> 모델이 됨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37186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사례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연구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영상 잡음 제거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836712"/>
                <a:ext cx="8784976" cy="5760640"/>
              </a:xfrm>
            </p:spPr>
            <p:txBody>
              <a:bodyPr/>
              <a:lstStyle/>
              <a:p>
                <a:r>
                  <a:rPr lang="ko-KR" altLang="en-US" dirty="0" smtClean="0"/>
                  <a:t>에너지함수 공식화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두 종류의 클릭에 대한 에너지함수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pPr lvl="1">
                  <a:lnSpc>
                    <a:spcPct val="150000"/>
                  </a:lnSpc>
                </a:pP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타당성</a:t>
                </a:r>
                <a:endParaRPr lang="en-US" altLang="ko-KR" dirty="0" smtClean="0"/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dirty="0" smtClean="0"/>
                  <a:t>와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ko-KR" altLang="en-US" dirty="0" smtClean="0"/>
                  <a:t>가 같으면 </a:t>
                </a:r>
                <a14:m>
                  <m:oMath xmlns:m="http://schemas.openxmlformats.org/officeDocument/2006/math">
                    <m:r>
                      <a:rPr lang="ko-KR" altLang="en-US" i="1" smtClean="0">
                        <a:latin typeface="Cambria Math"/>
                      </a:rPr>
                      <m:t>𝜓</m:t>
                    </m:r>
                    <m:d>
                      <m:d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altLang="ko-KR" i="1" smtClean="0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ko-KR" b="0" i="1" smtClean="0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ko-KR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ko-KR" b="0" i="1" smtClean="0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altLang="ko-KR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ko-KR" altLang="en-US" b="0" i="1" smtClean="0">
                                <a:latin typeface="Cambria Math"/>
                              </a:rPr>
                              <m:t>𝛼</m:t>
                            </m:r>
                          </m:e>
                        </m:d>
                      </m:e>
                    </m:func>
                    <m:r>
                      <a:rPr lang="en-US" altLang="ko-KR" b="0" i="1" smtClean="0">
                        <a:latin typeface="Cambria Math"/>
                      </a:rPr>
                      <m:t>=2.718</m:t>
                    </m:r>
                  </m:oMath>
                </a14:m>
                <a:r>
                  <a:rPr lang="ko-KR" altLang="en-US" dirty="0" smtClean="0"/>
                  <a:t>이고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다르면 </a:t>
                </a:r>
                <a14:m>
                  <m:oMath xmlns:m="http://schemas.openxmlformats.org/officeDocument/2006/math">
                    <m:r>
                      <a:rPr lang="ko-KR" altLang="en-US" i="1">
                        <a:latin typeface="Cambria Math"/>
                      </a:rPr>
                      <m:t>𝜓</m:t>
                    </m:r>
                    <m:d>
                      <m:dPr>
                        <m:ctrlPr>
                          <a:rPr lang="en-US" altLang="ko-KR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ko-KR" i="1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ko-KR" i="1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altLang="ko-KR" i="1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>
                            <a:latin typeface="Cambria Math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/>
                              </a:rPr>
                              <m:t>−</m:t>
                            </m:r>
                            <m:r>
                              <a:rPr lang="ko-KR" altLang="en-US" i="1">
                                <a:latin typeface="Cambria Math"/>
                              </a:rPr>
                              <m:t>𝛼</m:t>
                            </m:r>
                          </m:e>
                        </m:d>
                      </m:e>
                    </m:func>
                    <m:r>
                      <a:rPr lang="en-US" altLang="ko-KR" i="1">
                        <a:latin typeface="Cambria Math"/>
                      </a:rPr>
                      <m:t>=</m:t>
                    </m:r>
                    <m:r>
                      <a:rPr lang="en-US" altLang="ko-KR" b="0" i="1" smtClean="0">
                        <a:latin typeface="Cambria Math"/>
                      </a:rPr>
                      <m:t>0.3679</m:t>
                    </m:r>
                  </m:oMath>
                </a14:m>
                <a:r>
                  <a:rPr lang="ko-KR" altLang="en-US" dirty="0" smtClean="0"/>
                  <a:t> </a:t>
                </a:r>
                <a:r>
                  <a:rPr lang="en-US" altLang="ko-KR" dirty="0" smtClean="0"/>
                  <a:t>(</a:t>
                </a:r>
                <a14:m>
                  <m:oMath xmlns:m="http://schemas.openxmlformats.org/officeDocument/2006/math">
                    <m:r>
                      <a:rPr lang="ko-KR" altLang="en-US" i="1" dirty="0" smtClean="0">
                        <a:latin typeface="Cambria Math"/>
                      </a:rPr>
                      <m:t>𝛼</m:t>
                    </m:r>
                    <m:r>
                      <a:rPr lang="en-US" altLang="ko-KR" b="0" i="1" dirty="0" smtClean="0">
                        <a:latin typeface="Cambria Math"/>
                      </a:rPr>
                      <m:t>=1</m:t>
                    </m:r>
                  </m:oMath>
                </a14:m>
                <a:r>
                  <a:rPr lang="ko-KR" altLang="en-US" dirty="0" smtClean="0"/>
                  <a:t>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때</a:t>
                </a:r>
                <a:r>
                  <a:rPr lang="en-US" altLang="ko-KR" dirty="0" smtClean="0"/>
                  <a:t>)</a:t>
                </a:r>
              </a:p>
              <a:p>
                <a:pPr lvl="2">
                  <a:lnSpc>
                    <a:spcPct val="150000"/>
                  </a:lnSpc>
                </a:pPr>
                <a:r>
                  <a:rPr lang="ko-KR" altLang="en-US" dirty="0" smtClean="0"/>
                  <a:t>같으면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확률이 높게 되므로 같은 상태를 선호함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:r>
                  <a:rPr lang="ko-KR" altLang="en-US" dirty="0" smtClean="0">
                    <a:sym typeface="Wingdings" pitchFamily="2" charset="2"/>
                  </a:rPr>
                  <a:t>영상을 매끄럽게 유지하려는 힘</a:t>
                </a:r>
                <a:endParaRPr lang="en-US" altLang="ko-KR" dirty="0" smtClean="0">
                  <a:sym typeface="Wingdings" pitchFamily="2" charset="2"/>
                </a:endParaRPr>
              </a:p>
              <a:p>
                <a:pPr lvl="2">
                  <a:lnSpc>
                    <a:spcPct val="150000"/>
                  </a:lnSpc>
                </a:pPr>
                <a:r>
                  <a:rPr lang="ko-KR" altLang="en-US" dirty="0" smtClean="0">
                    <a:sym typeface="Wingdings" pitchFamily="2" charset="2"/>
                  </a:rPr>
                  <a:t>식 </a:t>
                </a:r>
                <a:r>
                  <a:rPr lang="en-US" altLang="ko-KR" dirty="0" smtClean="0">
                    <a:sym typeface="Wingdings" pitchFamily="2" charset="2"/>
                  </a:rPr>
                  <a:t>(10.11)</a:t>
                </a:r>
                <a:r>
                  <a:rPr lang="ko-KR" altLang="en-US" dirty="0" smtClean="0">
                    <a:sym typeface="Wingdings" pitchFamily="2" charset="2"/>
                  </a:rPr>
                  <a:t>도 비슷하게 작동 </a:t>
                </a:r>
                <a:r>
                  <a:rPr lang="en-US" altLang="ko-KR" dirty="0" smtClean="0">
                    <a:sym typeface="Wingdings" pitchFamily="2" charset="2"/>
                  </a:rPr>
                  <a:t></a:t>
                </a:r>
                <a:r>
                  <a:rPr lang="ko-KR" altLang="en-US" dirty="0" smtClean="0">
                    <a:sym typeface="Wingdings" pitchFamily="2" charset="2"/>
                  </a:rPr>
                  <a:t> 영상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  <a:sym typeface="Wingdings" pitchFamily="2" charset="2"/>
                      </a:rPr>
                      <m:t>𝐱</m:t>
                    </m:r>
                  </m:oMath>
                </a14:m>
                <a:r>
                  <a:rPr lang="ko-KR" altLang="en-US" dirty="0" smtClean="0">
                    <a:sym typeface="Wingdings" pitchFamily="2" charset="2"/>
                  </a:rPr>
                  <a:t>와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  <a:sym typeface="Wingdings" pitchFamily="2" charset="2"/>
                      </a:rPr>
                      <m:t>𝐲</m:t>
                    </m:r>
                  </m:oMath>
                </a14:m>
                <a:r>
                  <a:rPr lang="ko-KR" altLang="en-US" dirty="0" smtClean="0">
                    <a:sym typeface="Wingdings" pitchFamily="2" charset="2"/>
                  </a:rPr>
                  <a:t>를 같게 만들려는 힘</a:t>
                </a:r>
                <a:endParaRPr lang="en-US" altLang="ko-KR" dirty="0" smtClean="0">
                  <a:sym typeface="Wingdings" pitchFamily="2" charset="2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>
                    <a:sym typeface="Wingdings" pitchFamily="2" charset="2"/>
                  </a:rPr>
                  <a:t>식 </a:t>
                </a:r>
                <a:r>
                  <a:rPr lang="en-US" altLang="ko-KR" dirty="0" smtClean="0">
                    <a:sym typeface="Wingdings" pitchFamily="2" charset="2"/>
                  </a:rPr>
                  <a:t>(10.10)</a:t>
                </a:r>
                <a:r>
                  <a:rPr lang="ko-KR" altLang="en-US" dirty="0" smtClean="0">
                    <a:sym typeface="Wingdings" pitchFamily="2" charset="2"/>
                  </a:rPr>
                  <a:t>의 힘과 식 </a:t>
                </a:r>
                <a:r>
                  <a:rPr lang="en-US" altLang="ko-KR" dirty="0" smtClean="0">
                    <a:sym typeface="Wingdings" pitchFamily="2" charset="2"/>
                  </a:rPr>
                  <a:t>(10.11)</a:t>
                </a:r>
                <a:r>
                  <a:rPr lang="ko-KR" altLang="en-US" dirty="0" smtClean="0">
                    <a:sym typeface="Wingdings" pitchFamily="2" charset="2"/>
                  </a:rPr>
                  <a:t>의 힘이 균형을 이루어 잡음이 제거된 최적 영상을 찾아냄</a:t>
                </a:r>
                <a:endParaRPr lang="en-US" altLang="ko-KR" dirty="0" smtClean="0"/>
              </a:p>
              <a:p>
                <a:pPr lvl="1"/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836712"/>
                <a:ext cx="8784976" cy="5760640"/>
              </a:xfrm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1" y="1844824"/>
            <a:ext cx="6552728" cy="1096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3852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사례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연구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영상 잡음 제거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836712"/>
            <a:ext cx="8784976" cy="5760640"/>
          </a:xfrm>
        </p:spPr>
        <p:txBody>
          <a:bodyPr/>
          <a:lstStyle/>
          <a:p>
            <a:r>
              <a:rPr lang="ko-KR" altLang="en-US" dirty="0" smtClean="0"/>
              <a:t>영상 전체를 위한 식의 유도</a:t>
            </a:r>
            <a:endParaRPr lang="en-US" altLang="ko-KR" dirty="0" smtClean="0"/>
          </a:p>
          <a:p>
            <a:pPr lvl="1"/>
            <a:r>
              <a:rPr lang="ko-KR" altLang="en-US" dirty="0"/>
              <a:t>클릭 하나를 위한 </a:t>
            </a:r>
            <a:r>
              <a:rPr lang="ko-KR" altLang="en-US" dirty="0" smtClean="0"/>
              <a:t>식 </a:t>
            </a:r>
            <a:r>
              <a:rPr lang="en-US" altLang="ko-KR" dirty="0" smtClean="0"/>
              <a:t>(10.10)</a:t>
            </a:r>
            <a:r>
              <a:rPr lang="ko-KR" altLang="en-US" dirty="0" smtClean="0"/>
              <a:t>과 식 </a:t>
            </a:r>
            <a:r>
              <a:rPr lang="en-US" altLang="ko-KR" dirty="0" smtClean="0"/>
              <a:t>(10.11)</a:t>
            </a:r>
            <a:r>
              <a:rPr lang="ko-KR" altLang="en-US" dirty="0" smtClean="0"/>
              <a:t>을 확장</a:t>
            </a:r>
            <a:endParaRPr lang="en-US" altLang="ko-KR" dirty="0" smtClean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028651"/>
            <a:ext cx="7125560" cy="3776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6248" y="3740757"/>
            <a:ext cx="838200" cy="352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73455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10.3.2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사례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연구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영상 잡음 제거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836712"/>
            <a:ext cx="8784976" cy="5760640"/>
          </a:xfrm>
        </p:spPr>
        <p:txBody>
          <a:bodyPr/>
          <a:lstStyle/>
          <a:p>
            <a:r>
              <a:rPr lang="ko-KR" altLang="en-US" dirty="0" smtClean="0"/>
              <a:t>최적화 알고리즘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ICM(iterated conditional modes)</a:t>
            </a:r>
            <a:r>
              <a:rPr lang="ko-KR" altLang="en-US" dirty="0" smtClean="0"/>
              <a:t>은</a:t>
            </a:r>
            <a:r>
              <a:rPr lang="en-US" altLang="ko-KR" dirty="0" smtClean="0"/>
              <a:t> </a:t>
            </a:r>
            <a:r>
              <a:rPr lang="ko-KR" altLang="en-US" dirty="0"/>
              <a:t>가장 간단한 알고리즘</a:t>
            </a:r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819823"/>
            <a:ext cx="7418622" cy="33843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19" y="5445224"/>
            <a:ext cx="7917904" cy="1040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5680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 RBM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과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DBN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10.4.1 RBM</a:t>
            </a:r>
            <a:r>
              <a:rPr lang="ko-KR" altLang="en-US" dirty="0" smtClean="0"/>
              <a:t>의 구조와 원리</a:t>
            </a:r>
            <a:endParaRPr lang="en-US" altLang="ko-KR" dirty="0" smtClean="0"/>
          </a:p>
          <a:p>
            <a:r>
              <a:rPr lang="en-US" altLang="ko-KR" dirty="0" smtClean="0"/>
              <a:t>10.4.2 RBM </a:t>
            </a:r>
            <a:r>
              <a:rPr lang="ko-KR" altLang="en-US" dirty="0" smtClean="0"/>
              <a:t>학습</a:t>
            </a:r>
            <a:endParaRPr lang="en-US" altLang="ko-KR" dirty="0" smtClean="0"/>
          </a:p>
          <a:p>
            <a:r>
              <a:rPr lang="en-US" altLang="ko-KR" dirty="0" smtClean="0"/>
              <a:t>10.4.3 DBN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 smtClean="0"/>
              <a:t>통계</a:t>
            </a:r>
            <a:r>
              <a:rPr lang="en-US" altLang="ko-KR" dirty="0" smtClean="0"/>
              <a:t> </a:t>
            </a:r>
            <a:r>
              <a:rPr lang="ko-KR" altLang="en-US" dirty="0" smtClean="0"/>
              <a:t>역학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분자 간의 상호작용을 모델링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볼츠만과</a:t>
            </a:r>
            <a:r>
              <a:rPr lang="ko-KR" altLang="en-US" dirty="0" smtClean="0"/>
              <a:t> 깁스의 연구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err="1" smtClean="0"/>
              <a:t>홉필드는</a:t>
            </a:r>
            <a:r>
              <a:rPr lang="ko-KR" altLang="en-US" dirty="0" smtClean="0"/>
              <a:t> 통계 역학 이론을 신경망에 도입하여 </a:t>
            </a:r>
            <a:r>
              <a:rPr lang="ko-KR" altLang="en-US" dirty="0" err="1" smtClean="0"/>
              <a:t>홉필드</a:t>
            </a:r>
            <a:r>
              <a:rPr lang="ko-KR" altLang="en-US" dirty="0" smtClean="0"/>
              <a:t> 신경망 정립 </a:t>
            </a:r>
            <a:endParaRPr lang="en-US" altLang="ko-KR" dirty="0" smtClean="0"/>
          </a:p>
          <a:p>
            <a:pPr marL="266700" lvl="1" indent="0">
              <a:buNone/>
            </a:pPr>
            <a:r>
              <a:rPr lang="en-US" altLang="ko-KR" dirty="0" smtClean="0">
                <a:sym typeface="Wingdings" pitchFamily="2" charset="2"/>
              </a:rPr>
              <a:t> </a:t>
            </a:r>
            <a:r>
              <a:rPr lang="ko-KR" altLang="en-US" dirty="0" err="1" smtClean="0">
                <a:sym typeface="Wingdings" pitchFamily="2" charset="2"/>
              </a:rPr>
              <a:t>볼츠만</a:t>
            </a:r>
            <a:r>
              <a:rPr lang="ko-KR" altLang="en-US" dirty="0" smtClean="0">
                <a:sym typeface="Wingdings" pitchFamily="2" charset="2"/>
              </a:rPr>
              <a:t> 기계로</a:t>
            </a:r>
            <a:r>
              <a:rPr lang="en-US" altLang="ko-KR" baseline="30000" dirty="0" smtClean="0">
                <a:sym typeface="Wingdings" pitchFamily="2" charset="2"/>
              </a:rPr>
              <a:t>BM(Boltzmann machine)</a:t>
            </a:r>
            <a:r>
              <a:rPr lang="ko-KR" altLang="en-US" baseline="30000" dirty="0" smtClean="0">
                <a:sym typeface="Wingdings" pitchFamily="2" charset="2"/>
              </a:rPr>
              <a:t> </a:t>
            </a:r>
            <a:r>
              <a:rPr lang="ko-KR" altLang="en-US" dirty="0" smtClean="0">
                <a:sym typeface="Wingdings" pitchFamily="2" charset="2"/>
              </a:rPr>
              <a:t>발전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4468603"/>
            <a:ext cx="5524923" cy="1872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987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 RBM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과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DBN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여러</a:t>
            </a:r>
            <a:r>
              <a:rPr lang="en-US" altLang="ko-KR" dirty="0" smtClean="0"/>
              <a:t> </a:t>
            </a:r>
            <a:r>
              <a:rPr lang="ko-KR" altLang="en-US" dirty="0" smtClean="0"/>
              <a:t>종류의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볼츠만</a:t>
            </a:r>
            <a:r>
              <a:rPr lang="ko-KR" altLang="en-US" dirty="0" smtClean="0"/>
              <a:t> 기계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가시 </a:t>
            </a:r>
            <a:r>
              <a:rPr lang="ko-KR" altLang="en-US" dirty="0" err="1" smtClean="0"/>
              <a:t>노드는</a:t>
            </a:r>
            <a:r>
              <a:rPr lang="ko-KR" altLang="en-US" dirty="0" smtClean="0"/>
              <a:t> 관찰된 특징을 입력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은닉 </a:t>
            </a:r>
            <a:r>
              <a:rPr lang="ko-KR" altLang="en-US" dirty="0" err="1" smtClean="0"/>
              <a:t>노드는</a:t>
            </a:r>
            <a:r>
              <a:rPr lang="ko-KR" altLang="en-US" dirty="0" smtClean="0"/>
              <a:t> 중간 계산 결과 저장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10-17(a)]</a:t>
            </a:r>
            <a:r>
              <a:rPr lang="ko-KR" altLang="en-US" dirty="0" smtClean="0"/>
              <a:t>와 </a:t>
            </a:r>
            <a:r>
              <a:rPr lang="en-US" altLang="ko-KR" dirty="0"/>
              <a:t>[</a:t>
            </a:r>
            <a:r>
              <a:rPr lang="ko-KR" altLang="en-US" dirty="0"/>
              <a:t>그림 </a:t>
            </a:r>
            <a:r>
              <a:rPr lang="en-US" altLang="ko-KR" dirty="0" smtClean="0"/>
              <a:t>10-17(b)]</a:t>
            </a:r>
            <a:r>
              <a:rPr lang="ko-KR" altLang="en-US" dirty="0" smtClean="0"/>
              <a:t>의 구조는 </a:t>
            </a:r>
            <a:r>
              <a:rPr lang="ko-KR" altLang="en-US" dirty="0" err="1" smtClean="0"/>
              <a:t>계산량이</a:t>
            </a:r>
            <a:r>
              <a:rPr lang="ko-KR" altLang="en-US" dirty="0" smtClean="0"/>
              <a:t> 많아 쓰이지 않음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r>
              <a:rPr lang="ko-KR" altLang="en-US" dirty="0"/>
              <a:t>제한 </a:t>
            </a:r>
            <a:r>
              <a:rPr lang="ko-KR" altLang="en-US" dirty="0" err="1"/>
              <a:t>볼츠만</a:t>
            </a:r>
            <a:r>
              <a:rPr lang="ko-KR" altLang="en-US" dirty="0"/>
              <a:t> 기계</a:t>
            </a:r>
            <a:r>
              <a:rPr lang="en-US" altLang="ko-KR" baseline="30000" dirty="0"/>
              <a:t>RBM(restricted Boltzmann machine)</a:t>
            </a:r>
            <a:r>
              <a:rPr lang="en-US" altLang="ko-KR" dirty="0"/>
              <a:t>([</a:t>
            </a:r>
            <a:r>
              <a:rPr lang="ko-KR" altLang="en-US" dirty="0"/>
              <a:t>그림 </a:t>
            </a:r>
            <a:r>
              <a:rPr lang="en-US" altLang="ko-KR" dirty="0"/>
              <a:t>10-17(c)])</a:t>
            </a:r>
          </a:p>
          <a:p>
            <a:pPr lvl="1"/>
            <a:r>
              <a:rPr lang="ko-KR" altLang="en-US" dirty="0"/>
              <a:t>같은</a:t>
            </a:r>
            <a:r>
              <a:rPr lang="en-US" altLang="ko-KR" dirty="0"/>
              <a:t> </a:t>
            </a:r>
            <a:r>
              <a:rPr lang="ko-KR" altLang="en-US" dirty="0"/>
              <a:t>종류의 </a:t>
            </a:r>
            <a:r>
              <a:rPr lang="ko-KR" altLang="en-US" dirty="0" err="1"/>
              <a:t>노드</a:t>
            </a:r>
            <a:r>
              <a:rPr lang="ko-KR" altLang="en-US" dirty="0"/>
              <a:t> 사이에는 에지가 없는 </a:t>
            </a:r>
            <a:r>
              <a:rPr lang="ko-KR" altLang="en-US" dirty="0" err="1"/>
              <a:t>볼츠만</a:t>
            </a:r>
            <a:r>
              <a:rPr lang="ko-KR" altLang="en-US" dirty="0"/>
              <a:t> 기계</a:t>
            </a:r>
            <a:endParaRPr lang="en-US" altLang="ko-KR" dirty="0"/>
          </a:p>
          <a:p>
            <a:pPr lvl="1"/>
            <a:r>
              <a:rPr lang="en-US" altLang="ko-KR" dirty="0"/>
              <a:t>RBM</a:t>
            </a:r>
            <a:r>
              <a:rPr lang="ko-KR" altLang="en-US" dirty="0"/>
              <a:t>조차</a:t>
            </a:r>
            <a:r>
              <a:rPr lang="en-US" altLang="ko-KR" dirty="0"/>
              <a:t> </a:t>
            </a:r>
            <a:r>
              <a:rPr lang="ko-KR" altLang="en-US" dirty="0"/>
              <a:t>마땅한</a:t>
            </a:r>
            <a:r>
              <a:rPr lang="en-US" altLang="ko-KR" dirty="0"/>
              <a:t> </a:t>
            </a:r>
            <a:r>
              <a:rPr lang="ko-KR" altLang="en-US" dirty="0"/>
              <a:t>학습 알고리즘이 없었는데</a:t>
            </a:r>
            <a:r>
              <a:rPr lang="en-US" altLang="ko-KR" dirty="0"/>
              <a:t>, 2002</a:t>
            </a:r>
            <a:r>
              <a:rPr lang="ko-KR" altLang="en-US" dirty="0"/>
              <a:t>년 대조 발산 알고리즘 탄생</a:t>
            </a:r>
            <a:endParaRPr lang="en-US" altLang="ko-KR" dirty="0"/>
          </a:p>
          <a:p>
            <a:pPr lvl="1"/>
            <a:r>
              <a:rPr lang="en-US" altLang="ko-KR" dirty="0"/>
              <a:t>2006</a:t>
            </a:r>
            <a:r>
              <a:rPr lang="ko-KR" altLang="en-US" dirty="0" smtClean="0"/>
              <a:t>년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/>
              <a:t>층별 사전 학습 알고리즘으로 </a:t>
            </a:r>
            <a:r>
              <a:rPr lang="en-US" altLang="ko-KR" dirty="0"/>
              <a:t>RBM</a:t>
            </a:r>
            <a:r>
              <a:rPr lang="ko-KR" altLang="en-US" dirty="0"/>
              <a:t>을 여러 층 쌓아 만든 </a:t>
            </a:r>
            <a:r>
              <a:rPr lang="en-US" altLang="ko-KR" dirty="0"/>
              <a:t>DBN </a:t>
            </a:r>
            <a:r>
              <a:rPr lang="ko-KR" altLang="en-US" dirty="0"/>
              <a:t>탄생 </a:t>
            </a:r>
            <a:r>
              <a:rPr lang="en-US" altLang="ko-KR" dirty="0">
                <a:sym typeface="Wingdings" pitchFamily="2" charset="2"/>
              </a:rPr>
              <a:t> </a:t>
            </a:r>
            <a:r>
              <a:rPr lang="ko-KR" altLang="en-US" dirty="0" err="1">
                <a:sym typeface="Wingdings" pitchFamily="2" charset="2"/>
              </a:rPr>
              <a:t>딥러닝을</a:t>
            </a:r>
            <a:r>
              <a:rPr lang="ko-KR" altLang="en-US" dirty="0">
                <a:sym typeface="Wingdings" pitchFamily="2" charset="2"/>
              </a:rPr>
              <a:t> 널리 확산하는 </a:t>
            </a:r>
            <a:r>
              <a:rPr lang="ko-KR" altLang="en-US" dirty="0" smtClean="0">
                <a:sym typeface="Wingdings" pitchFamily="2" charset="2"/>
              </a:rPr>
              <a:t>기폭제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132856"/>
            <a:ext cx="7233762" cy="2264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08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10.4.1 RBM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의 구조와 원리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en-US" altLang="ko-KR" dirty="0" smtClean="0"/>
                  <a:t>RBM</a:t>
                </a:r>
                <a:r>
                  <a:rPr lang="ko-KR" altLang="en-US" dirty="0" smtClean="0"/>
                  <a:t>은 에너지 모델</a:t>
                </a:r>
                <a:endParaRPr lang="en-US" altLang="ko-KR" dirty="0" smtClean="0"/>
              </a:p>
              <a:p>
                <a:pPr lvl="1"/>
                <a:r>
                  <a:rPr lang="ko-KR" altLang="en-US" dirty="0" err="1" smtClean="0"/>
                  <a:t>노드</a:t>
                </a:r>
                <a:r>
                  <a:rPr lang="ko-KR" altLang="en-US" dirty="0" smtClean="0"/>
                  <a:t> 값에 따라 에너지가 정해지는데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에너지가 낮을수록 발생 확률이 높음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특정 패턴을 높은 확률로 발생시킬 수 있는 능력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:r>
                  <a:rPr lang="ko-KR" altLang="en-US" dirty="0" smtClean="0">
                    <a:sym typeface="Wingdings" pitchFamily="2" charset="2"/>
                  </a:rPr>
                  <a:t>생성 모델과 분별 모델로 쓸 수 있음</a:t>
                </a:r>
                <a:endParaRPr lang="en-US" altLang="ko-KR" dirty="0" smtClean="0">
                  <a:sym typeface="Wingdings" pitchFamily="2" charset="2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ko-KR" dirty="0" smtClean="0">
                    <a:sym typeface="Wingdings" pitchFamily="2" charset="2"/>
                  </a:rPr>
                  <a:t>RBM </a:t>
                </a:r>
                <a:r>
                  <a:rPr lang="ko-KR" altLang="en-US" dirty="0" smtClean="0">
                    <a:sym typeface="Wingdings" pitchFamily="2" charset="2"/>
                  </a:rPr>
                  <a:t>구조</a:t>
                </a:r>
                <a:endParaRPr lang="en-US" altLang="ko-KR" dirty="0" smtClean="0">
                  <a:sym typeface="Wingdings" pitchFamily="2" charset="2"/>
                </a:endParaRPr>
              </a:p>
              <a:p>
                <a:pPr lvl="1"/>
                <a:r>
                  <a:rPr lang="ko-KR" altLang="en-US" dirty="0" err="1" smtClean="0"/>
                  <a:t>바이파타이트</a:t>
                </a:r>
                <a:r>
                  <a:rPr lang="ko-KR" altLang="en-US" dirty="0" smtClean="0"/>
                  <a:t> 그래프</a:t>
                </a:r>
                <a:endParaRPr lang="en-US" altLang="ko-KR" dirty="0" smtClean="0"/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dirty="0" smtClean="0"/>
                  <a:t>로 표기되는 가시 </a:t>
                </a:r>
                <a:r>
                  <a:rPr lang="ko-KR" altLang="en-US" dirty="0" err="1" smtClean="0"/>
                  <a:t>노드와</a:t>
                </a:r>
                <a:r>
                  <a:rPr lang="ko-KR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ko-KR" altLang="en-US" dirty="0"/>
                  <a:t>로 표기되는 </a:t>
                </a:r>
                <a:r>
                  <a:rPr lang="ko-KR" altLang="en-US" dirty="0" smtClean="0"/>
                  <a:t>은닉</a:t>
                </a:r>
                <a:r>
                  <a:rPr lang="en-US" altLang="ko-KR" dirty="0" smtClean="0"/>
                  <a:t> </a:t>
                </a:r>
                <a:r>
                  <a:rPr lang="ko-KR" altLang="en-US" dirty="0" err="1" smtClean="0"/>
                  <a:t>노드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벡터로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표기하면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𝐱</m:t>
                    </m:r>
                    <m:r>
                      <a:rPr lang="en-US" altLang="ko-KR" b="0" i="0" dirty="0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b="0" i="1" dirty="0" smtClean="0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b="0" i="1" dirty="0" smtClean="0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b="0" i="1" dirty="0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dirty="0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b="0" i="1" dirty="0" smtClean="0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ko-KR" b="0" i="1" dirty="0" smtClean="0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ko-KR" b="0" i="1" dirty="0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dirty="0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b="0" i="1" dirty="0" smtClean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ko-KR" b="0" i="1" dirty="0" smtClean="0">
                                <a:latin typeface="Cambria Math"/>
                              </a:rPr>
                              <m:t>,⋯,</m:t>
                            </m:r>
                            <m:sSub>
                              <m:sSubPr>
                                <m:ctrlPr>
                                  <a:rPr lang="en-US" altLang="ko-KR" b="0" i="1" dirty="0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dirty="0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b="0" i="1" dirty="0" smtClean="0">
                                    <a:latin typeface="Cambria Math"/>
                                  </a:rPr>
                                  <m:t>𝑑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dirty="0" smtClean="0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𝐡</m:t>
                    </m:r>
                    <m:r>
                      <a:rPr lang="en-US" altLang="ko-KR" dirty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i="1" dirty="0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 dirty="0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i="1" dirty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dirty="0" smtClean="0">
                                    <a:latin typeface="Cambria Math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ko-KR" i="1" dirty="0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ko-KR" i="1" dirty="0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ko-KR" i="1" dirty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dirty="0" smtClean="0">
                                    <a:latin typeface="Cambria Math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ko-KR" i="1" dirty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ko-KR" i="1" dirty="0">
                                <a:latin typeface="Cambria Math"/>
                              </a:rPr>
                              <m:t>,⋯,</m:t>
                            </m:r>
                            <m:sSub>
                              <m:sSubPr>
                                <m:ctrlPr>
                                  <a:rPr lang="en-US" altLang="ko-KR" i="1" dirty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dirty="0" smtClean="0">
                                    <a:latin typeface="Cambria Math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ko-KR" b="0" i="1" dirty="0" smtClean="0">
                                    <a:latin typeface="Cambria Math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dirty="0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모든 </a:t>
                </a:r>
                <a:r>
                  <a:rPr lang="ko-KR" altLang="en-US" dirty="0" err="1" smtClean="0"/>
                  <a:t>노드는</a:t>
                </a:r>
                <a:r>
                  <a:rPr lang="ko-KR" altLang="en-US" dirty="0" smtClean="0"/>
                  <a:t> 이진 값을 가진다고 가정 </a:t>
                </a:r>
                <a:endParaRPr lang="en-US" altLang="ko-KR" dirty="0"/>
              </a:p>
              <a:p>
                <a:pPr lvl="1"/>
                <a:r>
                  <a:rPr lang="ko-KR" altLang="en-US" dirty="0"/>
                  <a:t>학습이 알아내야 하는 매개변수는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i="1">
                        <a:latin typeface="Cambria Math"/>
                        <a:ea typeface="Cambria Math"/>
                      </a:rPr>
                      <m:t>Θ</m:t>
                    </m:r>
                    <m:r>
                      <a:rPr lang="en-US" altLang="ko-KR" i="1">
                        <a:latin typeface="Cambria Math"/>
                        <a:ea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i="1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altLang="ko-KR" b="1">
                            <a:latin typeface="Cambria Math"/>
                            <a:ea typeface="Cambria Math"/>
                          </a:rPr>
                          <m:t>𝐖</m:t>
                        </m:r>
                        <m:r>
                          <a:rPr lang="en-US" altLang="ko-KR" i="1">
                            <a:latin typeface="Cambria Math"/>
                            <a:ea typeface="Cambria Math"/>
                          </a:rPr>
                          <m:t>,</m:t>
                        </m:r>
                        <m:r>
                          <a:rPr lang="en-US" altLang="ko-KR" b="1">
                            <a:latin typeface="Cambria Math"/>
                            <a:ea typeface="Cambria Math"/>
                          </a:rPr>
                          <m:t>𝐚</m:t>
                        </m:r>
                        <m:r>
                          <a:rPr lang="en-US" altLang="ko-KR" i="1">
                            <a:latin typeface="Cambria Math"/>
                            <a:ea typeface="Cambria Math"/>
                          </a:rPr>
                          <m:t>,</m:t>
                        </m:r>
                        <m:r>
                          <a:rPr lang="en-US" altLang="ko-KR" b="1">
                            <a:latin typeface="Cambria Math"/>
                            <a:ea typeface="Cambria Math"/>
                          </a:rPr>
                          <m:t>𝐛</m:t>
                        </m:r>
                      </m:e>
                    </m:d>
                  </m:oMath>
                </a14:m>
                <a:endParaRPr lang="en-US" altLang="ko-KR" dirty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l="-555" t="-53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518" y="4077072"/>
            <a:ext cx="2653655" cy="23333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4509120"/>
            <a:ext cx="2162175" cy="100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59210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10.4.1 RBM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의 구조와 원리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에너지와 확률분포</a:t>
                </a:r>
                <a:endParaRPr lang="en-US" altLang="ko-KR" dirty="0" smtClean="0"/>
              </a:p>
              <a:p>
                <a:pPr lvl="1"/>
                <a:r>
                  <a:rPr lang="en-US" altLang="ko-KR" dirty="0" smtClean="0"/>
                  <a:t>RBM</a:t>
                </a:r>
                <a:r>
                  <a:rPr lang="ko-KR" altLang="en-US" dirty="0" smtClean="0"/>
                  <a:t>의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𝐱</m:t>
                    </m:r>
                  </m:oMath>
                </a14:m>
                <a:r>
                  <a:rPr lang="ko-KR" altLang="en-US" dirty="0" smtClean="0"/>
                  <a:t>와 </a:t>
                </a:r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𝐡</m:t>
                    </m:r>
                  </m:oMath>
                </a14:m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값이 지정되면</a:t>
                </a:r>
                <a:r>
                  <a:rPr lang="en-US" altLang="ko-KR" dirty="0" smtClean="0"/>
                  <a:t>,</a:t>
                </a:r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marL="266700" lvl="1" indent="0">
                  <a:buNone/>
                </a:pPr>
                <a:endParaRPr lang="en-US" altLang="ko-KR" dirty="0"/>
              </a:p>
              <a:p>
                <a:pPr lvl="1"/>
                <a:r>
                  <a:rPr lang="ko-KR" altLang="en-US" dirty="0" smtClean="0"/>
                  <a:t>발생 확률은</a:t>
                </a:r>
                <a:r>
                  <a:rPr lang="en-US" altLang="ko-KR" dirty="0" smtClean="0"/>
                  <a:t>,</a:t>
                </a:r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1" i="0" dirty="0" smtClean="0">
                        <a:latin typeface="Cambria Math"/>
                      </a:rPr>
                      <m:t>𝐱</m:t>
                    </m:r>
                  </m:oMath>
                </a14:m>
                <a:r>
                  <a:rPr lang="ko-KR" altLang="en-US" dirty="0" smtClean="0"/>
                  <a:t>의 발생 확률은</a:t>
                </a:r>
                <a:r>
                  <a:rPr lang="en-US" altLang="ko-KR" dirty="0" smtClean="0"/>
                  <a:t>,</a:t>
                </a:r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l="-555" t="-53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628800"/>
            <a:ext cx="6779046" cy="1082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884" y="3356992"/>
            <a:ext cx="6017356" cy="14004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884" y="5530096"/>
            <a:ext cx="6881452" cy="707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263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10.4.1 RBM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의 구조와 원리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902838"/>
            <a:ext cx="7272808" cy="5746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74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10.4.1 RBM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의 구조와 원리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32" y="1124744"/>
            <a:ext cx="8532440" cy="32084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4626818"/>
            <a:ext cx="4464496" cy="11376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5921299"/>
            <a:ext cx="8460000" cy="99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3433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10.4.2 RBM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r>
                  <a:rPr lang="en-US" altLang="ko-KR" dirty="0" smtClean="0"/>
                  <a:t>RBM </a:t>
                </a:r>
                <a:r>
                  <a:rPr lang="ko-KR" altLang="en-US" dirty="0" smtClean="0"/>
                  <a:t>학습의 목적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훈련집합 </a:t>
                </a:r>
                <a14:m>
                  <m:oMath xmlns:m="http://schemas.openxmlformats.org/officeDocument/2006/math">
                    <m:r>
                      <a:rPr lang="ko-KR" altLang="en-US" i="1" smtClean="0">
                        <a:latin typeface="Cambria Math"/>
                      </a:rPr>
                      <m:t>𝕏</m:t>
                    </m:r>
                    <m:r>
                      <a:rPr lang="en-US" altLang="ko-KR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b="1" i="0" smtClean="0">
                                <a:latin typeface="Cambria Math"/>
                              </a:rPr>
                              <m:t>𝐱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ko-KR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b="1">
                                <a:latin typeface="Cambria Math"/>
                              </a:rPr>
                              <m:t>𝐱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r>
                          <a:rPr lang="en-US" altLang="ko-KR" i="1">
                            <a:latin typeface="Cambria Math"/>
                          </a:rPr>
                          <m:t>,</m:t>
                        </m:r>
                        <m:r>
                          <a:rPr lang="en-US" altLang="ko-KR" i="1" smtClean="0">
                            <a:latin typeface="Cambria Math"/>
                          </a:rPr>
                          <m:t>⋯</m:t>
                        </m:r>
                        <m:r>
                          <a:rPr lang="en-US" altLang="ko-KR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b="1">
                                <a:latin typeface="Cambria Math"/>
                              </a:rPr>
                              <m:t>𝐱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ko-KR" altLang="en-US" dirty="0" smtClean="0"/>
                  <a:t>에 속한 샘플은 높은 확률로 발생시키고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속하지 않은 샘플은 낮은 확률로 발생시키는 것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[</a:t>
                </a:r>
                <a:r>
                  <a:rPr lang="ko-KR" altLang="en-US" dirty="0" smtClean="0"/>
                  <a:t>그림 </a:t>
                </a:r>
                <a:r>
                  <a:rPr lang="en-US" altLang="ko-KR" dirty="0" smtClean="0"/>
                  <a:t>10-19]</a:t>
                </a:r>
                <a:r>
                  <a:rPr lang="ko-KR" altLang="en-US" dirty="0" smtClean="0"/>
                  <a:t>의 </a:t>
                </a:r>
                <a:r>
                  <a:rPr lang="en-US" altLang="ko-KR" dirty="0" smtClean="0"/>
                  <a:t>RBM</a:t>
                </a:r>
                <a:r>
                  <a:rPr lang="ko-KR" altLang="en-US" dirty="0" smtClean="0"/>
                  <a:t>은 모든 샘플이 비슷한 확률로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발생함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:r>
                  <a:rPr lang="ko-KR" altLang="en-US" dirty="0" smtClean="0">
                    <a:sym typeface="Wingdings" pitchFamily="2" charset="2"/>
                  </a:rPr>
                  <a:t>쓸모가 없음</a:t>
                </a:r>
                <a:endParaRPr lang="en-US" altLang="ko-KR" dirty="0" smtClean="0">
                  <a:sym typeface="Wingdings" pitchFamily="2" charset="2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>
                    <a:sym typeface="Wingdings" pitchFamily="2" charset="2"/>
                  </a:rPr>
                  <a:t>예</a:t>
                </a:r>
                <a:r>
                  <a:rPr lang="en-US" altLang="ko-KR" dirty="0" smtClean="0">
                    <a:sym typeface="Wingdings" pitchFamily="2" charset="2"/>
                  </a:rPr>
                  <a:t>, [</a:t>
                </a:r>
                <a:r>
                  <a:rPr lang="ko-KR" altLang="en-US" dirty="0" smtClean="0">
                    <a:sym typeface="Wingdings" pitchFamily="2" charset="2"/>
                  </a:rPr>
                  <a:t>그림 </a:t>
                </a:r>
                <a:r>
                  <a:rPr lang="en-US" altLang="ko-KR" dirty="0" smtClean="0">
                    <a:sym typeface="Wingdings" pitchFamily="2" charset="2"/>
                  </a:rPr>
                  <a:t>10-20]</a:t>
                </a:r>
                <a:r>
                  <a:rPr lang="ko-KR" altLang="en-US" dirty="0" smtClean="0">
                    <a:sym typeface="Wingdings" pitchFamily="2" charset="2"/>
                  </a:rPr>
                  <a:t>의 </a:t>
                </a:r>
                <a:r>
                  <a:rPr lang="en-US" altLang="ko-KR" dirty="0" smtClean="0">
                    <a:sym typeface="Wingdings" pitchFamily="2" charset="2"/>
                  </a:rPr>
                  <a:t>RBM</a:t>
                </a:r>
                <a:r>
                  <a:rPr lang="ko-KR" altLang="en-US" dirty="0" smtClean="0">
                    <a:sym typeface="Wingdings" pitchFamily="2" charset="2"/>
                  </a:rPr>
                  <a:t>은 </a:t>
                </a:r>
                <a14:m>
                  <m:oMath xmlns:m="http://schemas.openxmlformats.org/officeDocument/2006/math">
                    <m:r>
                      <a:rPr lang="ko-KR" altLang="en-US" i="1">
                        <a:latin typeface="Cambria Math"/>
                      </a:rPr>
                      <m:t>𝕏</m:t>
                    </m:r>
                    <m:r>
                      <a:rPr lang="en-US" altLang="ko-KR" i="1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i="1" smtClean="0">
                            <a:latin typeface="Cambria Math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ko-KR" i="1" smtClean="0">
                                <a:latin typeface="Cambria Math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ko-KR" i="1" smtClean="0">
                                    <a:latin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1,0,0</m:t>
                                </m:r>
                              </m:e>
                            </m:d>
                          </m:e>
                          <m:sup>
                            <m:r>
                              <m:rPr>
                                <m:sty m:val="p"/>
                              </m:rPr>
                              <a:rPr lang="en-US" altLang="ko-KR" b="0" i="0" smtClean="0">
                                <a:latin typeface="Cambria Math"/>
                              </a:rPr>
                              <m:t>T</m:t>
                            </m:r>
                          </m:sup>
                        </m:sSup>
                        <m:r>
                          <a:rPr lang="en-US" altLang="ko-KR" b="0" i="1" smtClean="0">
                            <a:latin typeface="Cambria Math"/>
                          </a:rPr>
                          <m:t>,</m:t>
                        </m:r>
                        <m:sSup>
                          <m:sSup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1,0,</m:t>
                                </m:r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1</m:t>
                                </m:r>
                              </m:e>
                            </m:d>
                          </m:e>
                          <m:sup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/>
                              </a:rPr>
                              <m:t>T</m:t>
                            </m:r>
                          </m:sup>
                        </m:sSup>
                        <m:r>
                          <a:rPr lang="en-US" altLang="ko-KR" i="1">
                            <a:latin typeface="Cambria Math"/>
                          </a:rPr>
                          <m:t>,</m:t>
                        </m:r>
                        <m:sSup>
                          <m:sSup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1,</m:t>
                                </m:r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1</m:t>
                                </m:r>
                                <m:r>
                                  <a:rPr lang="en-US" altLang="ko-KR" i="1">
                                    <a:latin typeface="Cambria Math"/>
                                  </a:rPr>
                                  <m:t>,0</m:t>
                                </m:r>
                              </m:e>
                            </m:d>
                          </m:e>
                          <m:sup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/>
                              </a:rPr>
                              <m:t>T</m:t>
                            </m:r>
                          </m:sup>
                        </m:sSup>
                        <m:r>
                          <a:rPr lang="en-US" altLang="ko-KR" i="1">
                            <a:latin typeface="Cambria Math"/>
                          </a:rPr>
                          <m:t>,</m:t>
                        </m:r>
                        <m:sSup>
                          <m:sSup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1,</m:t>
                                </m:r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1</m:t>
                                </m:r>
                                <m:r>
                                  <a:rPr lang="en-US" altLang="ko-KR" i="1">
                                    <a:latin typeface="Cambria Math"/>
                                  </a:rPr>
                                  <m:t>,</m:t>
                                </m:r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1</m:t>
                                </m:r>
                              </m:e>
                            </m:d>
                          </m:e>
                          <m:sup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/>
                              </a:rPr>
                              <m:t>T</m:t>
                            </m:r>
                          </m:sup>
                        </m:sSup>
                      </m:e>
                    </m:d>
                  </m:oMath>
                </a14:m>
                <a:r>
                  <a:rPr lang="ko-KR" altLang="en-US" dirty="0" smtClean="0"/>
                  <a:t>를 높은 확률로 발생시킴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:r>
                  <a:rPr lang="ko-KR" altLang="en-US" dirty="0" smtClean="0">
                    <a:sym typeface="Wingdings" pitchFamily="2" charset="2"/>
                  </a:rPr>
                  <a:t>유용한 </a:t>
                </a:r>
                <a:r>
                  <a:rPr lang="en-US" altLang="ko-KR" dirty="0" smtClean="0">
                    <a:sym typeface="Wingdings" pitchFamily="2" charset="2"/>
                  </a:rPr>
                  <a:t>RBM</a:t>
                </a:r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38" y="3645024"/>
            <a:ext cx="7849294" cy="2880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815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10.1.1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그래프 표현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대표적인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 모델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베이지안</a:t>
            </a:r>
            <a:r>
              <a:rPr lang="ko-KR" altLang="en-US" dirty="0" smtClean="0"/>
              <a:t> 네트워크</a:t>
            </a:r>
            <a:r>
              <a:rPr lang="en-US" altLang="ko-KR" baseline="30000" dirty="0" smtClean="0"/>
              <a:t>Bayesian network</a:t>
            </a:r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인과관계를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나타내기 위해 방향 에지를 사용 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err="1" smtClean="0"/>
              <a:t>마르코프</a:t>
            </a:r>
            <a:r>
              <a:rPr lang="ko-KR" altLang="en-US" dirty="0" smtClean="0"/>
              <a:t> 랜덤필드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인과관계가 없는 문제를 다루므로 </a:t>
            </a:r>
            <a:r>
              <a:rPr lang="ko-KR" altLang="en-US" dirty="0" err="1" smtClean="0"/>
              <a:t>무방향</a:t>
            </a:r>
            <a:r>
              <a:rPr lang="ko-KR" altLang="en-US" dirty="0" smtClean="0"/>
              <a:t> 에지를 사용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DBN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RBM</a:t>
            </a:r>
            <a:r>
              <a:rPr lang="ko-KR" altLang="en-US" dirty="0" smtClean="0"/>
              <a:t>을 여러 층으로 쌓아 만듦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14" y="4293096"/>
            <a:ext cx="7915622" cy="1892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93430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10.4.2 RBM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>
                <a:sym typeface="Wingdings" pitchFamily="2" charset="2"/>
              </a:rPr>
              <a:t>RBM</a:t>
            </a:r>
            <a:r>
              <a:rPr lang="ko-KR" altLang="en-US" dirty="0" smtClean="0">
                <a:sym typeface="Wingdings" pitchFamily="2" charset="2"/>
              </a:rPr>
              <a:t>이</a:t>
            </a:r>
            <a:r>
              <a:rPr lang="en-US" altLang="ko-KR" dirty="0" smtClean="0">
                <a:sym typeface="Wingdings" pitchFamily="2" charset="2"/>
              </a:rPr>
              <a:t> </a:t>
            </a:r>
            <a:r>
              <a:rPr lang="ko-KR" altLang="en-US" dirty="0" smtClean="0">
                <a:sym typeface="Wingdings" pitchFamily="2" charset="2"/>
              </a:rPr>
              <a:t>사용하는</a:t>
            </a:r>
            <a:r>
              <a:rPr lang="en-US" altLang="ko-KR" dirty="0" smtClean="0">
                <a:sym typeface="Wingdings" pitchFamily="2" charset="2"/>
              </a:rPr>
              <a:t> </a:t>
            </a:r>
            <a:r>
              <a:rPr lang="ko-KR" altLang="en-US" dirty="0" smtClean="0">
                <a:sym typeface="Wingdings" pitchFamily="2" charset="2"/>
              </a:rPr>
              <a:t>목적함수</a:t>
            </a:r>
            <a:endParaRPr lang="en-US" altLang="ko-KR" dirty="0" smtClean="0">
              <a:sym typeface="Wingdings" pitchFamily="2" charset="2"/>
            </a:endParaRPr>
          </a:p>
          <a:p>
            <a:endParaRPr lang="en-US" altLang="ko-KR" dirty="0" smtClean="0">
              <a:sym typeface="Wingdings" pitchFamily="2" charset="2"/>
            </a:endParaRPr>
          </a:p>
          <a:p>
            <a:endParaRPr lang="en-US" altLang="ko-KR" dirty="0">
              <a:sym typeface="Wingdings" pitchFamily="2" charset="2"/>
            </a:endParaRPr>
          </a:p>
          <a:p>
            <a:endParaRPr lang="en-US" altLang="ko-KR" dirty="0" smtClean="0">
              <a:sym typeface="Wingdings" pitchFamily="2" charset="2"/>
            </a:endParaRPr>
          </a:p>
          <a:p>
            <a:r>
              <a:rPr lang="en-US" altLang="ko-KR" dirty="0" smtClean="0">
                <a:sym typeface="Wingdings" pitchFamily="2" charset="2"/>
              </a:rPr>
              <a:t>RBM </a:t>
            </a:r>
            <a:r>
              <a:rPr lang="ko-KR" altLang="en-US" dirty="0" smtClean="0">
                <a:sym typeface="Wingdings" pitchFamily="2" charset="2"/>
              </a:rPr>
              <a:t>학습 알고리즘이 할 일</a:t>
            </a:r>
            <a:endParaRPr lang="en-US" altLang="ko-KR" dirty="0" smtClean="0">
              <a:sym typeface="Wingdings" pitchFamily="2" charset="2"/>
            </a:endParaRPr>
          </a:p>
          <a:p>
            <a:endParaRPr lang="en-US" altLang="ko-KR" dirty="0" smtClean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065" y="1628800"/>
            <a:ext cx="7167487" cy="709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56" y="3717032"/>
            <a:ext cx="7311504" cy="680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185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10.4.2 RBM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대조 발산</a:t>
            </a:r>
            <a:r>
              <a:rPr lang="en-US" altLang="ko-KR" baseline="30000" dirty="0" smtClean="0"/>
              <a:t>contrastive divergence</a:t>
            </a:r>
            <a:r>
              <a:rPr lang="ko-KR" altLang="en-US" baseline="30000" dirty="0" smtClean="0"/>
              <a:t> </a:t>
            </a:r>
            <a:r>
              <a:rPr lang="ko-KR" altLang="en-US" dirty="0" smtClean="0"/>
              <a:t>알고리즘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err="1" smtClean="0"/>
              <a:t>근사해를</a:t>
            </a:r>
            <a:r>
              <a:rPr lang="ko-KR" altLang="en-US" dirty="0" smtClean="0"/>
              <a:t> 구하는 </a:t>
            </a:r>
            <a:r>
              <a:rPr lang="ko-KR" altLang="en-US" dirty="0" err="1" smtClean="0"/>
              <a:t>스토캐스틱</a:t>
            </a:r>
            <a:r>
              <a:rPr lang="ko-KR" altLang="en-US" dirty="0" smtClean="0"/>
              <a:t> 경사 </a:t>
            </a:r>
            <a:r>
              <a:rPr lang="ko-KR" altLang="en-US" dirty="0" err="1" smtClean="0"/>
              <a:t>상습법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argmax</a:t>
            </a:r>
            <a:r>
              <a:rPr lang="ko-KR" altLang="en-US" dirty="0" smtClean="0"/>
              <a:t>를 구하므로 </a:t>
            </a:r>
            <a:r>
              <a:rPr lang="ko-KR" altLang="en-US" dirty="0" err="1" smtClean="0"/>
              <a:t>상승법</a:t>
            </a:r>
            <a:r>
              <a:rPr lang="ko-KR" altLang="en-US" dirty="0" smtClean="0"/>
              <a:t> 사용</a:t>
            </a:r>
            <a:r>
              <a:rPr lang="en-US" altLang="ko-KR" dirty="0" smtClean="0"/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dirty="0" err="1" smtClean="0"/>
              <a:t>그레이디언트를</a:t>
            </a:r>
            <a:r>
              <a:rPr lang="ko-KR" altLang="en-US" dirty="0" smtClean="0"/>
              <a:t> 구하는 식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 marL="266700" lvl="1" indent="0">
              <a:lnSpc>
                <a:spcPct val="150000"/>
              </a:lnSpc>
              <a:buNone/>
            </a:pP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가중치 갱신을 위한 식</a:t>
            </a:r>
            <a:endParaRPr lang="en-US" altLang="ko-KR" dirty="0" smtClean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242" y="2428487"/>
            <a:ext cx="6912768" cy="7124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242" y="3933056"/>
            <a:ext cx="7140277" cy="8732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400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10.4.2 RBM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r>
                  <a:rPr lang="ko-KR" altLang="en-US" dirty="0" smtClean="0"/>
                  <a:t>깁스 샘플링으로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d>
                          <m:dPr>
                            <m:begChr m:val="⟨"/>
                            <m:endChr m:val="⟩"/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ko-KR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lang="ko-KR" altLang="en-US" dirty="0" smtClean="0"/>
                  <a:t>와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d>
                          <m:dPr>
                            <m:begChr m:val="⟨"/>
                            <m:endChr m:val="⟩"/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𝑚𝑜𝑑𝑒𝑙</m:t>
                        </m:r>
                      </m:sub>
                    </m:sSub>
                  </m:oMath>
                </a14:m>
                <a:r>
                  <a:rPr lang="ko-KR" altLang="en-US" dirty="0" smtClean="0"/>
                  <a:t>을 계산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en-US" altLang="ko-KR" dirty="0" smtClean="0"/>
                  <a:t>RBM</a:t>
                </a:r>
                <a:r>
                  <a:rPr lang="ko-KR" altLang="en-US" dirty="0" smtClean="0"/>
                  <a:t>의 샘플 발생 능력을 학습에 활용하는 셈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err="1" smtClean="0"/>
                  <a:t>가시층에</a:t>
                </a:r>
                <a:r>
                  <a:rPr lang="ko-KR" altLang="en-US" dirty="0" smtClean="0"/>
                  <a:t> 훈련 샘플 </a:t>
                </a:r>
                <a14:m>
                  <m:oMath xmlns:m="http://schemas.openxmlformats.org/officeDocument/2006/math">
                    <m:r>
                      <a:rPr lang="en-US" altLang="ko-KR" b="1" dirty="0">
                        <a:latin typeface="Cambria Math"/>
                      </a:rPr>
                      <m:t>𝐱</m:t>
                    </m:r>
                    <m:r>
                      <a:rPr lang="en-US" altLang="ko-KR" dirty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ko-KR" i="1" dirty="0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 dirty="0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i="1" dirty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 dirty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i="1" dirty="0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ko-KR" i="1" dirty="0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ko-KR" i="1" dirty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 dirty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i="1" dirty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ko-KR" i="1" dirty="0">
                                <a:latin typeface="Cambria Math"/>
                              </a:rPr>
                              <m:t>,⋯,</m:t>
                            </m:r>
                            <m:sSub>
                              <m:sSubPr>
                                <m:ctrlPr>
                                  <a:rPr lang="en-US" altLang="ko-KR" i="1" dirty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 dirty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i="1" dirty="0">
                                    <a:latin typeface="Cambria Math"/>
                                  </a:rPr>
                                  <m:t>𝑑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dirty="0">
                            <a:latin typeface="Cambria Math"/>
                          </a:rPr>
                          <m:t>T</m:t>
                        </m:r>
                      </m:sup>
                    </m:sSup>
                  </m:oMath>
                </a14:m>
                <a:r>
                  <a:rPr lang="ko-KR" altLang="en-US" dirty="0" smtClean="0"/>
                  <a:t>를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입력하면서 시작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식 </a:t>
                </a:r>
                <a:r>
                  <a:rPr lang="en-US" altLang="ko-KR" dirty="0" smtClean="0"/>
                  <a:t>(10.22)</a:t>
                </a:r>
                <a:r>
                  <a:rPr lang="ko-KR" altLang="en-US" dirty="0" smtClean="0"/>
                  <a:t>는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ko-KR" altLang="en-US" dirty="0" smtClean="0"/>
                  <a:t>가 </a:t>
                </a:r>
                <a:r>
                  <a:rPr lang="en-US" altLang="ko-KR" dirty="0" smtClean="0"/>
                  <a:t>1</a:t>
                </a:r>
                <a:r>
                  <a:rPr lang="ko-KR" altLang="en-US" dirty="0" smtClean="0"/>
                  <a:t>이 될 확률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endParaRPr lang="en-US" altLang="ko-KR" dirty="0" smtClean="0"/>
              </a:p>
              <a:p>
                <a:pPr marL="266700" lvl="1" indent="0">
                  <a:lnSpc>
                    <a:spcPct val="150000"/>
                  </a:lnSpc>
                  <a:buNone/>
                </a:pP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식 </a:t>
                </a:r>
                <a:r>
                  <a:rPr lang="en-US" altLang="ko-KR" dirty="0" smtClean="0"/>
                  <a:t>(10.23)</a:t>
                </a:r>
                <a:r>
                  <a:rPr lang="ko-KR" altLang="en-US" dirty="0" smtClean="0"/>
                  <a:t>으로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ko-KR" altLang="en-US" dirty="0" smtClean="0"/>
                  <a:t>값 결정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pPr lvl="1">
                  <a:lnSpc>
                    <a:spcPct val="150000"/>
                  </a:lnSpc>
                </a:pPr>
                <a:endParaRPr lang="en-US" altLang="ko-KR" dirty="0" smtClean="0"/>
              </a:p>
              <a:p>
                <a:pPr lvl="1"/>
                <a:endParaRPr lang="en-US" altLang="ko-KR" dirty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l="-5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194" y="2924944"/>
            <a:ext cx="6542112" cy="851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194" y="4602213"/>
            <a:ext cx="7014334" cy="698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6121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10.4.2 RBM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식 </a:t>
            </a:r>
            <a:r>
              <a:rPr lang="en-US" altLang="ko-KR" dirty="0" smtClean="0"/>
              <a:t>(10.23)</a:t>
            </a:r>
            <a:r>
              <a:rPr lang="ko-KR" altLang="en-US" dirty="0" smtClean="0"/>
              <a:t>으로 </a:t>
            </a:r>
            <a:r>
              <a:rPr lang="ko-KR" altLang="en-US" dirty="0" err="1" smtClean="0"/>
              <a:t>은닉층의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노드</a:t>
            </a:r>
            <a:r>
              <a:rPr lang="ko-KR" altLang="en-US" dirty="0" smtClean="0"/>
              <a:t> 값을 </a:t>
            </a:r>
            <a:r>
              <a:rPr lang="ko-KR" altLang="en-US" dirty="0" err="1" smtClean="0"/>
              <a:t>샘플링한</a:t>
            </a:r>
            <a:r>
              <a:rPr lang="ko-KR" altLang="en-US" dirty="0" smtClean="0"/>
              <a:t> 다음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은닉층</a:t>
            </a:r>
            <a:r>
              <a:rPr lang="ko-KR" altLang="en-US" dirty="0" smtClean="0"/>
              <a:t> 값을 이용하여 </a:t>
            </a:r>
            <a:r>
              <a:rPr lang="ko-KR" altLang="en-US" dirty="0" err="1" smtClean="0"/>
              <a:t>가시층</a:t>
            </a:r>
            <a:r>
              <a:rPr lang="ko-KR" altLang="en-US" dirty="0" smtClean="0"/>
              <a:t> 값을 샘플링</a:t>
            </a:r>
            <a:endParaRPr lang="en-US" altLang="ko-KR" dirty="0" smtClean="0"/>
          </a:p>
        </p:txBody>
      </p:sp>
      <p:pic>
        <p:nvPicPr>
          <p:cNvPr id="2048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628800"/>
            <a:ext cx="7343877" cy="194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012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10.4.2 RBM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01" y="1340768"/>
            <a:ext cx="8315672" cy="4332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126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10.4.2 RBM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marL="266700" lvl="1" indent="0">
                  <a:buNone/>
                </a:pP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입력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𝐱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ko-KR" altLang="en-US" dirty="0" smtClean="0"/>
                  <a:t>이 들어오면</a:t>
                </a:r>
                <a:r>
                  <a:rPr lang="en-US" altLang="ko-KR" dirty="0" smtClean="0"/>
                  <a:t>, </a:t>
                </a:r>
                <a:r>
                  <a:rPr lang="ko-KR" altLang="en-US" dirty="0" err="1" smtClean="0"/>
                  <a:t>은닉층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샘플링</a:t>
                </a:r>
                <a:r>
                  <a:rPr lang="en-US" altLang="ko-KR" dirty="0" smtClean="0">
                    <a:sym typeface="Wingdings" pitchFamily="2" charset="2"/>
                  </a:rPr>
                  <a:t></a:t>
                </a:r>
                <a:r>
                  <a:rPr lang="ko-KR" altLang="en-US" dirty="0" err="1" smtClean="0">
                    <a:sym typeface="Wingdings" pitchFamily="2" charset="2"/>
                  </a:rPr>
                  <a:t>가시층</a:t>
                </a:r>
                <a:r>
                  <a:rPr lang="ko-KR" altLang="en-US" dirty="0" smtClean="0">
                    <a:sym typeface="Wingdings" pitchFamily="2" charset="2"/>
                  </a:rPr>
                  <a:t> 샘플링</a:t>
                </a:r>
                <a:r>
                  <a:rPr lang="en-US" altLang="ko-KR" dirty="0" smtClean="0">
                    <a:sym typeface="Wingdings" pitchFamily="2" charset="2"/>
                  </a:rPr>
                  <a:t></a:t>
                </a:r>
                <a:r>
                  <a:rPr lang="ko-KR" altLang="en-US" dirty="0" err="1" smtClean="0">
                    <a:sym typeface="Wingdings" pitchFamily="2" charset="2"/>
                  </a:rPr>
                  <a:t>은닉층</a:t>
                </a:r>
                <a:r>
                  <a:rPr lang="ko-KR" altLang="en-US" dirty="0" smtClean="0">
                    <a:sym typeface="Wingdings" pitchFamily="2" charset="2"/>
                  </a:rPr>
                  <a:t> 샘플링을 수행하고 곧바로 가중치 갱신 </a:t>
                </a:r>
                <a:r>
                  <a:rPr lang="en-US" altLang="ko-KR" dirty="0" smtClean="0">
                    <a:sym typeface="Wingdings" pitchFamily="2" charset="2"/>
                  </a:rPr>
                  <a:t> 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CD</a:t>
                </a:r>
                <a:r>
                  <a:rPr lang="en-US" altLang="ko-KR" baseline="-25000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1</a:t>
                </a:r>
                <a:r>
                  <a:rPr lang="ko-KR" altLang="en-US" dirty="0" smtClean="0">
                    <a:sym typeface="Wingdings" pitchFamily="2" charset="2"/>
                  </a:rPr>
                  <a:t>이라 부름</a:t>
                </a:r>
                <a:endParaRPr lang="en-US" altLang="ko-KR" dirty="0" smtClean="0">
                  <a:sym typeface="Wingdings" pitchFamily="2" charset="2"/>
                </a:endParaRPr>
              </a:p>
              <a:p>
                <a:pPr lvl="1"/>
                <a:r>
                  <a:rPr lang="ko-KR" altLang="en-US" dirty="0" err="1"/>
                  <a:t>은닉층</a:t>
                </a:r>
                <a:r>
                  <a:rPr lang="en-US" altLang="ko-KR" dirty="0"/>
                  <a:t> </a:t>
                </a:r>
                <a:r>
                  <a:rPr lang="ko-KR" altLang="en-US" dirty="0" smtClean="0"/>
                  <a:t>샘플링</a:t>
                </a:r>
                <a:r>
                  <a:rPr lang="en-US" altLang="ko-KR" dirty="0" smtClean="0">
                    <a:sym typeface="Wingdings" pitchFamily="2" charset="2"/>
                  </a:rPr>
                  <a:t></a:t>
                </a:r>
                <a:r>
                  <a:rPr lang="ko-KR" altLang="en-US" dirty="0" err="1">
                    <a:sym typeface="Wingdings" pitchFamily="2" charset="2"/>
                  </a:rPr>
                  <a:t>가시층</a:t>
                </a:r>
                <a:r>
                  <a:rPr lang="ko-KR" altLang="en-US" dirty="0">
                    <a:sym typeface="Wingdings" pitchFamily="2" charset="2"/>
                  </a:rPr>
                  <a:t> 샘플링</a:t>
                </a:r>
                <a:r>
                  <a:rPr lang="en-US" altLang="ko-KR" dirty="0">
                    <a:sym typeface="Wingdings" pitchFamily="2" charset="2"/>
                  </a:rPr>
                  <a:t></a:t>
                </a:r>
                <a:r>
                  <a:rPr lang="ko-KR" altLang="en-US" dirty="0" err="1">
                    <a:sym typeface="Wingdings" pitchFamily="2" charset="2"/>
                  </a:rPr>
                  <a:t>은닉층</a:t>
                </a:r>
                <a:r>
                  <a:rPr lang="ko-KR" altLang="en-US" dirty="0">
                    <a:sym typeface="Wingdings" pitchFamily="2" charset="2"/>
                  </a:rPr>
                  <a:t> </a:t>
                </a:r>
                <a:r>
                  <a:rPr lang="ko-KR" altLang="en-US" dirty="0" smtClean="0">
                    <a:sym typeface="Wingdings" pitchFamily="2" charset="2"/>
                  </a:rPr>
                  <a:t>샘플링</a:t>
                </a:r>
                <a:r>
                  <a:rPr lang="en-US" altLang="ko-KR" dirty="0" smtClean="0">
                    <a:sym typeface="Wingdings" pitchFamily="2" charset="2"/>
                  </a:rPr>
                  <a:t>…</a:t>
                </a:r>
                <a:r>
                  <a:rPr lang="ko-KR" altLang="en-US" dirty="0" smtClean="0">
                    <a:sym typeface="Wingdings" pitchFamily="2" charset="2"/>
                  </a:rPr>
                  <a:t>을 </a:t>
                </a:r>
                <a:r>
                  <a:rPr lang="en-US" altLang="ko-KR" i="1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n</a:t>
                </a:r>
                <a:r>
                  <a:rPr lang="ko-KR" altLang="en-US" dirty="0" smtClean="0">
                    <a:sym typeface="Wingdings" pitchFamily="2" charset="2"/>
                  </a:rPr>
                  <a:t>번 </a:t>
                </a:r>
                <a:r>
                  <a:rPr lang="ko-KR" altLang="en-US" dirty="0" smtClean="0">
                    <a:sym typeface="Wingdings" pitchFamily="2" charset="2"/>
                  </a:rPr>
                  <a:t>반복하는 버전을 </a:t>
                </a:r>
                <a:r>
                  <a:rPr lang="en-US" altLang="ko-KR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CD</a:t>
                </a:r>
                <a:r>
                  <a:rPr lang="en-US" altLang="ko-KR" i="1" baseline="-25000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n</a:t>
                </a:r>
                <a:r>
                  <a:rPr lang="ko-KR" altLang="en-US" dirty="0" smtClean="0">
                    <a:sym typeface="Wingdings" pitchFamily="2" charset="2"/>
                  </a:rPr>
                  <a:t>이라 부름</a:t>
                </a:r>
                <a:endParaRPr lang="en-US" altLang="ko-KR" dirty="0" smtClean="0">
                  <a:sym typeface="Wingdings" pitchFamily="2" charset="2"/>
                </a:endParaRPr>
              </a:p>
              <a:p>
                <a:pPr lvl="1"/>
                <a:r>
                  <a:rPr lang="en-US" altLang="ko-KR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CD</a:t>
                </a:r>
                <a:r>
                  <a:rPr lang="en-US" altLang="ko-KR" i="1" baseline="-25000" dirty="0" err="1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n</a:t>
                </a:r>
                <a:r>
                  <a:rPr lang="ko-KR" altLang="en-US" dirty="0" smtClean="0">
                    <a:sym typeface="Wingdings" pitchFamily="2" charset="2"/>
                  </a:rPr>
                  <a:t>을</a:t>
                </a:r>
                <a:r>
                  <a:rPr lang="en-US" altLang="ko-KR" dirty="0" smtClean="0">
                    <a:sym typeface="Wingdings" pitchFamily="2" charset="2"/>
                  </a:rPr>
                  <a:t> </a:t>
                </a:r>
                <a:r>
                  <a:rPr lang="en-US" altLang="ko-KR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CD</a:t>
                </a:r>
                <a:r>
                  <a:rPr lang="en-US" altLang="ko-KR" baseline="-25000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1</a:t>
                </a:r>
                <a:r>
                  <a:rPr lang="ko-KR" altLang="en-US" dirty="0" smtClean="0">
                    <a:sym typeface="Wingdings" pitchFamily="2" charset="2"/>
                  </a:rPr>
                  <a:t>으로 근사 가능하다는 정리 때문에 </a:t>
                </a:r>
                <a:r>
                  <a:rPr lang="en-US" altLang="ko-KR" dirty="0" smtClean="0">
                    <a:sym typeface="Wingdings" pitchFamily="2" charset="2"/>
                  </a:rPr>
                  <a:t>[</a:t>
                </a:r>
                <a:r>
                  <a:rPr lang="ko-KR" altLang="en-US" dirty="0" smtClean="0">
                    <a:sym typeface="Wingdings" pitchFamily="2" charset="2"/>
                  </a:rPr>
                  <a:t>알고리즘 </a:t>
                </a:r>
                <a:r>
                  <a:rPr lang="en-US" altLang="ko-KR" dirty="0" smtClean="0">
                    <a:sym typeface="Wingdings" pitchFamily="2" charset="2"/>
                  </a:rPr>
                  <a:t>10-3]</a:t>
                </a:r>
                <a:r>
                  <a:rPr lang="ko-KR" altLang="en-US" dirty="0" smtClean="0">
                    <a:sym typeface="Wingdings" pitchFamily="2" charset="2"/>
                  </a:rPr>
                  <a:t>이 성립  </a:t>
                </a:r>
                <a:endParaRPr lang="en-US" altLang="ko-KR" dirty="0" smtClean="0"/>
              </a:p>
            </p:txBody>
          </p:sp>
        </mc:Choice>
        <mc:Fallback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t="-3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9" y="980729"/>
            <a:ext cx="7416824" cy="3752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257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10.4.2 RBM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학습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RBM</a:t>
            </a:r>
            <a:r>
              <a:rPr lang="ko-KR" altLang="en-US" dirty="0" smtClean="0"/>
              <a:t>의 응용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생성 모델로 활용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비지도 학습에 활용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차원 축소 응용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은닉층에</a:t>
            </a:r>
            <a:r>
              <a:rPr lang="ko-KR" altLang="en-US" dirty="0" smtClean="0"/>
              <a:t> 원하는 차원 수만큼 </a:t>
            </a:r>
            <a:r>
              <a:rPr lang="ko-KR" altLang="en-US" dirty="0" err="1" smtClean="0"/>
              <a:t>노드를</a:t>
            </a:r>
            <a:r>
              <a:rPr lang="ko-KR" altLang="en-US" dirty="0" smtClean="0"/>
              <a:t> 둠</a:t>
            </a:r>
            <a:r>
              <a:rPr lang="en-US" altLang="ko-KR" dirty="0" smtClean="0"/>
              <a:t>)</a:t>
            </a:r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정보 검색</a:t>
            </a:r>
            <a:r>
              <a:rPr lang="en-US" altLang="ko-KR" dirty="0" smtClean="0"/>
              <a:t>, </a:t>
            </a:r>
            <a:r>
              <a:rPr lang="ko-KR" altLang="en-US" dirty="0" smtClean="0"/>
              <a:t>협업 </a:t>
            </a:r>
            <a:r>
              <a:rPr lang="ko-KR" altLang="en-US" dirty="0" err="1" smtClean="0"/>
              <a:t>필터링</a:t>
            </a:r>
            <a:r>
              <a:rPr lang="ko-KR" altLang="en-US" dirty="0" smtClean="0"/>
              <a:t> 추천 시스템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음성 인식 등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지도 학습에 활용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 lvl="1">
              <a:lnSpc>
                <a:spcPct val="150000"/>
              </a:lnSpc>
            </a:pPr>
            <a:endParaRPr lang="en-US" altLang="ko-KR" dirty="0" smtClean="0"/>
          </a:p>
          <a:p>
            <a:pPr lvl="1"/>
            <a:endParaRPr lang="en-US" altLang="ko-KR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861048"/>
            <a:ext cx="7417271" cy="23638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603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10.4.3 DBN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 smtClean="0"/>
              <a:t>RBM</a:t>
            </a:r>
            <a:r>
              <a:rPr lang="ko-KR" altLang="en-US" dirty="0" smtClean="0"/>
              <a:t>을 여러 층으로 쌓아 </a:t>
            </a:r>
            <a:r>
              <a:rPr lang="en-US" altLang="ko-KR" dirty="0" smtClean="0"/>
              <a:t>DBN</a:t>
            </a:r>
            <a:r>
              <a:rPr lang="ko-KR" altLang="en-US" dirty="0" smtClean="0"/>
              <a:t>을</a:t>
            </a:r>
            <a:r>
              <a:rPr lang="en-US" altLang="ko-KR" baseline="30000" dirty="0" smtClean="0"/>
              <a:t>deep belief network</a:t>
            </a:r>
            <a:r>
              <a:rPr lang="ko-KR" altLang="en-US" dirty="0" smtClean="0"/>
              <a:t> 만듦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RBM</a:t>
            </a:r>
            <a:r>
              <a:rPr lang="ko-KR" altLang="en-US" dirty="0" smtClean="0"/>
              <a:t>은 </a:t>
            </a:r>
            <a:r>
              <a:rPr lang="ko-KR" altLang="en-US" dirty="0" err="1" smtClean="0"/>
              <a:t>은닉층이</a:t>
            </a:r>
            <a:r>
              <a:rPr lang="ko-KR" altLang="en-US" dirty="0" smtClean="0"/>
              <a:t> 하나뿐인 얕은 구조이므로</a:t>
            </a:r>
            <a:r>
              <a:rPr lang="en-US" altLang="ko-KR" dirty="0" smtClean="0"/>
              <a:t> </a:t>
            </a:r>
            <a:r>
              <a:rPr lang="ko-KR" altLang="en-US" dirty="0" smtClean="0"/>
              <a:t>성능 한계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깊은 구조의 </a:t>
            </a:r>
            <a:r>
              <a:rPr lang="en-US" altLang="ko-KR" dirty="0" smtClean="0"/>
              <a:t>DBN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RBM</a:t>
            </a:r>
            <a:r>
              <a:rPr lang="ko-KR" altLang="en-US" dirty="0" smtClean="0"/>
              <a:t>보다 성능 뛰어남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RBM </a:t>
            </a:r>
            <a:r>
              <a:rPr lang="ko-KR" altLang="en-US" dirty="0" smtClean="0"/>
              <a:t>쌓기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힌튼이</a:t>
            </a:r>
            <a:r>
              <a:rPr lang="ko-KR" altLang="en-US" dirty="0" smtClean="0"/>
              <a:t> </a:t>
            </a:r>
            <a:r>
              <a:rPr lang="en-US" altLang="ko-KR" dirty="0" smtClean="0"/>
              <a:t>MNIST </a:t>
            </a:r>
            <a:r>
              <a:rPr lang="ko-KR" altLang="en-US" dirty="0" smtClean="0"/>
              <a:t>처리를 위해 쌓은 </a:t>
            </a:r>
            <a:r>
              <a:rPr lang="en-US" altLang="ko-KR" dirty="0" smtClean="0"/>
              <a:t>DBN(784-1000-500-250-30 </a:t>
            </a:r>
            <a:r>
              <a:rPr lang="ko-KR" altLang="en-US" dirty="0" smtClean="0"/>
              <a:t>구조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분류기 활용</a:t>
            </a:r>
            <a:r>
              <a:rPr lang="en-US" altLang="ko-KR" dirty="0" smtClean="0"/>
              <a:t>([</a:t>
            </a:r>
            <a:r>
              <a:rPr lang="ko-KR" altLang="en-US" dirty="0" smtClean="0"/>
              <a:t>그림 </a:t>
            </a:r>
            <a:r>
              <a:rPr lang="en-US" altLang="ko-KR" dirty="0" smtClean="0"/>
              <a:t>10-21]) </a:t>
            </a:r>
            <a:r>
              <a:rPr lang="ko-KR" altLang="en-US" dirty="0" smtClean="0"/>
              <a:t>또는 오토인코더로 활용 가능</a:t>
            </a:r>
            <a:endParaRPr lang="en-US" altLang="ko-KR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73" y="3068960"/>
            <a:ext cx="4834791" cy="3456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059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10.1.2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그래프 분해와 확률 표현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908720"/>
                <a:ext cx="4968552" cy="5688632"/>
              </a:xfrm>
            </p:spPr>
            <p:txBody>
              <a:bodyPr/>
              <a:lstStyle/>
              <a:p>
                <a:r>
                  <a:rPr lang="ko-KR" altLang="en-US" dirty="0" smtClean="0"/>
                  <a:t>그래프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i="0" dirty="0" smtClean="0">
                        <a:latin typeface="Cambria Math"/>
                      </a:rPr>
                      <m:t>G</m:t>
                    </m:r>
                    <m:r>
                      <a:rPr lang="en-US" altLang="ko-KR" i="1" dirty="0" smtClean="0">
                        <a:latin typeface="Cambria Math"/>
                      </a:rPr>
                      <m:t>={</m:t>
                    </m:r>
                    <m:r>
                      <m:rPr>
                        <m:sty m:val="p"/>
                      </m:rPr>
                      <a:rPr lang="en-US" altLang="ko-KR" i="0" dirty="0" smtClean="0">
                        <a:latin typeface="Cambria Math"/>
                      </a:rPr>
                      <m:t>X</m:t>
                    </m:r>
                    <m:r>
                      <a:rPr lang="en-US" altLang="ko-KR" i="1" dirty="0" smtClean="0">
                        <a:latin typeface="Cambria Math"/>
                      </a:rPr>
                      <m:t>,</m:t>
                    </m:r>
                    <m:r>
                      <m:rPr>
                        <m:sty m:val="p"/>
                      </m:rPr>
                      <a:rPr lang="en-US" altLang="ko-KR" i="0" dirty="0" smtClean="0">
                        <a:latin typeface="Cambria Math"/>
                      </a:rPr>
                      <m:t>E</m:t>
                    </m:r>
                    <m:r>
                      <a:rPr lang="en-US" altLang="ko-KR" i="1" dirty="0" smtClean="0">
                        <a:latin typeface="Cambria Math"/>
                      </a:rPr>
                      <m:t>}</m:t>
                    </m:r>
                  </m:oMath>
                </a14:m>
                <a:endParaRPr lang="en-US" altLang="ko-KR" dirty="0" smtClean="0"/>
              </a:p>
              <a:p>
                <a:pPr lvl="1"/>
                <a:r>
                  <a:rPr lang="ko-KR" altLang="en-US" dirty="0" err="1" smtClean="0"/>
                  <a:t>노드의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집합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dirty="0">
                        <a:latin typeface="Cambria Math"/>
                      </a:rPr>
                      <m:t>X</m:t>
                    </m:r>
                    <m:r>
                      <a:rPr lang="en-US" altLang="ko-KR" b="0" i="0" dirty="0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b="0" i="1" dirty="0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b="0" i="1" dirty="0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b="0" i="1" dirty="0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b="0" i="1" dirty="0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ko-KR" b="0" i="1" dirty="0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b="0" i="1" dirty="0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b="0" i="1" dirty="0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b="0" i="1" dirty="0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r>
                          <a:rPr lang="en-US" altLang="ko-KR" b="0" i="1" dirty="0" smtClean="0">
                            <a:latin typeface="Cambria Math"/>
                          </a:rPr>
                          <m:t>,⋯,</m:t>
                        </m:r>
                        <m:sSub>
                          <m:sSubPr>
                            <m:ctrlPr>
                              <a:rPr lang="en-US" altLang="ko-KR" b="0" i="1" dirty="0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b="0" i="1" dirty="0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b="0" i="1" dirty="0" smtClean="0">
                                <a:latin typeface="Cambria Math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US" altLang="ko-KR" dirty="0" smtClean="0"/>
              </a:p>
              <a:p>
                <a:pPr lvl="1"/>
                <a:r>
                  <a:rPr lang="ko-KR" altLang="en-US" dirty="0" err="1" smtClean="0"/>
                  <a:t>에지의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집합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dirty="0" smtClean="0">
                        <a:latin typeface="Cambria Math"/>
                      </a:rPr>
                      <m:t>E</m:t>
                    </m:r>
                    <m:r>
                      <a:rPr lang="en-US" altLang="ko-KR" dirty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i="1" dirty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i="1" dirty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b="0" i="1" dirty="0" smtClean="0">
                                <a:latin typeface="Cambria Math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ko-KR" i="1" dirty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altLang="ko-KR" i="1" dirty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i="1" dirty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b="0" i="1" dirty="0" smtClean="0">
                                <a:latin typeface="Cambria Math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ko-KR" i="1" dirty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r>
                          <a:rPr lang="en-US" altLang="ko-KR" i="1" dirty="0">
                            <a:latin typeface="Cambria Math"/>
                          </a:rPr>
                          <m:t>,⋯,</m:t>
                        </m:r>
                        <m:sSub>
                          <m:sSubPr>
                            <m:ctrlPr>
                              <a:rPr lang="en-US" altLang="ko-KR" i="1" dirty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b="0" i="1" dirty="0" smtClean="0">
                                <a:latin typeface="Cambria Math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ko-KR" b="0" i="1" dirty="0" smtClean="0">
                                <a:latin typeface="Cambria Math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endParaRPr lang="en-US" altLang="ko-KR" dirty="0"/>
              </a:p>
              <a:p>
                <a:r>
                  <a:rPr lang="ko-KR" altLang="en-US" dirty="0" smtClean="0"/>
                  <a:t>완전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그래프 예</a:t>
                </a:r>
                <a:r>
                  <a:rPr lang="en-US" altLang="ko-KR" dirty="0" smtClean="0"/>
                  <a:t>, [</a:t>
                </a:r>
                <a:r>
                  <a:rPr lang="ko-KR" altLang="en-US" dirty="0" smtClean="0"/>
                  <a:t>그림 </a:t>
                </a:r>
                <a:r>
                  <a:rPr lang="en-US" altLang="ko-KR" dirty="0" smtClean="0"/>
                  <a:t>10-2]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결합확률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altLang="ko-KR" b="1" i="0" smtClean="0">
                            <a:latin typeface="Cambria Math"/>
                          </a:rPr>
                          <m:t>𝐱</m:t>
                        </m:r>
                      </m:e>
                    </m:d>
                    <m:r>
                      <a:rPr lang="en-US" altLang="ko-KR" b="0" i="1" smtClean="0">
                        <a:latin typeface="Cambria Math"/>
                      </a:rPr>
                      <m:t>=</m:t>
                    </m:r>
                    <m:r>
                      <a:rPr lang="en-US" altLang="ko-KR" b="0" i="1" smtClean="0">
                        <a:latin typeface="Cambria Math"/>
                      </a:rPr>
                      <m:t>𝑃</m:t>
                    </m:r>
                    <m:r>
                      <a:rPr lang="en-US" altLang="ko-KR" b="0" i="1" smtClean="0">
                        <a:latin typeface="Cambria Math"/>
                      </a:rPr>
                      <m:t>(</m:t>
                    </m:r>
                    <m:sSub>
                      <m:sSubPr>
                        <m:ctrlPr>
                          <a:rPr lang="en-US" altLang="ko-KR" i="1" dirty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 dirty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ko-KR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ko-KR" i="1" dirty="0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ko-KR" i="1" dirty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 dirty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ko-KR" i="1" dirty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ko-KR" i="1" dirty="0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ko-KR" i="1" dirty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 dirty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/>
                          </a:rPr>
                          <m:t>3</m:t>
                        </m:r>
                      </m:sub>
                    </m:sSub>
                    <m:r>
                      <a:rPr lang="en-US" altLang="ko-KR" b="0" i="1" dirty="0" smtClean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 smtClean="0"/>
                  <a:t>을 부여해야 함</a:t>
                </a:r>
                <a:endParaRPr lang="en-US" altLang="ko-KR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ko-KR" altLang="en-US" dirty="0" smtClean="0"/>
                  <a:t>확률변수가 가질 수 있는 값이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dirty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 dirty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ko-KR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ko-KR" i="1" dirty="0" smtClean="0">
                        <a:latin typeface="Cambria Math"/>
                        <a:ea typeface="Cambria Math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altLang="ko-KR" i="1" dirty="0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𝑠𝑚𝑜𝑘𝑖𝑛𝑔</m:t>
                        </m:r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, </m:t>
                        </m:r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𝑛𝑜𝑛</m:t>
                        </m:r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_</m:t>
                        </m:r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𝑠𝑚𝑜𝑘𝑖𝑛𝑔</m:t>
                        </m:r>
                      </m:e>
                    </m:d>
                  </m:oMath>
                </a14:m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dirty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 dirty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ko-KR" i="1" dirty="0">
                        <a:latin typeface="Cambria Math"/>
                        <a:ea typeface="Cambria Math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altLang="ko-KR" i="1" dirty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𝑙𝑢𝑛𝑔</m:t>
                        </m:r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_</m:t>
                        </m:r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𝑐𝑎𝑛𝑐𝑒𝑟</m:t>
                        </m:r>
                        <m:r>
                          <a:rPr lang="en-US" altLang="ko-KR" i="1" dirty="0">
                            <a:latin typeface="Cambria Math"/>
                            <a:ea typeface="Cambria Math"/>
                          </a:rPr>
                          <m:t>, </m:t>
                        </m:r>
                        <m:r>
                          <a:rPr lang="en-US" altLang="ko-KR" i="1" dirty="0">
                            <a:latin typeface="Cambria Math"/>
                            <a:ea typeface="Cambria Math"/>
                          </a:rPr>
                          <m:t>𝑛𝑜𝑡</m:t>
                        </m:r>
                        <m:r>
                          <a:rPr lang="en-US" altLang="ko-KR" i="1" dirty="0">
                            <a:latin typeface="Cambria Math"/>
                            <a:ea typeface="Cambria Math"/>
                          </a:rPr>
                          <m:t>_</m:t>
                        </m:r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𝑙𝑢𝑛𝑔</m:t>
                        </m:r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_</m:t>
                        </m:r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𝑐𝑎𝑛𝑐𝑒𝑟</m:t>
                        </m:r>
                      </m:e>
                    </m:d>
                  </m:oMath>
                </a14:m>
                <a:r>
                  <a:rPr lang="en-US" altLang="ko-KR" dirty="0"/>
                  <a:t>,</a:t>
                </a:r>
                <a:r>
                  <a:rPr lang="en-US" altLang="ko-KR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dirty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 dirty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/>
                          </a:rPr>
                          <m:t>3</m:t>
                        </m:r>
                      </m:sub>
                    </m:sSub>
                    <m:r>
                      <a:rPr lang="en-US" altLang="ko-KR" i="1" dirty="0">
                        <a:latin typeface="Cambria Math"/>
                        <a:ea typeface="Cambria Math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altLang="ko-KR" i="1" dirty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𝑝𝑜𝑠𝑖𝑡𝑖𝑣𝑒</m:t>
                        </m:r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, </m:t>
                        </m:r>
                        <m:r>
                          <a:rPr lang="en-US" altLang="ko-KR" i="1" dirty="0">
                            <a:latin typeface="Cambria Math"/>
                            <a:ea typeface="Cambria Math"/>
                          </a:rPr>
                          <m:t>𝑛𝑒</m:t>
                        </m:r>
                        <m:r>
                          <a:rPr lang="en-US" altLang="ko-KR" b="0" i="1" dirty="0" smtClean="0">
                            <a:latin typeface="Cambria Math"/>
                            <a:ea typeface="Cambria Math"/>
                          </a:rPr>
                          <m:t>𝑔𝑎𝑡𝑖𝑣𝑒</m:t>
                        </m:r>
                      </m:e>
                    </m:d>
                  </m:oMath>
                </a14:m>
                <a:r>
                  <a:rPr lang="ko-KR" altLang="en-US" dirty="0" smtClean="0"/>
                  <a:t>라면</a:t>
                </a:r>
                <a:r>
                  <a:rPr lang="en-US" altLang="ko-KR" dirty="0" smtClean="0"/>
                  <a:t> 8</a:t>
                </a:r>
                <a:r>
                  <a:rPr lang="ko-KR" altLang="en-US" dirty="0" smtClean="0"/>
                  <a:t>개</a:t>
                </a:r>
                <a:r>
                  <a:rPr lang="en-US" altLang="ko-KR" dirty="0" smtClean="0"/>
                  <a:t>(2</a:t>
                </a:r>
                <a:r>
                  <a:rPr lang="en-US" altLang="ko-KR" baseline="30000" dirty="0" smtClean="0"/>
                  <a:t>3</a:t>
                </a:r>
                <a:r>
                  <a:rPr lang="en-US" altLang="ko-KR" dirty="0" smtClean="0"/>
                  <a:t>) </a:t>
                </a:r>
                <a:r>
                  <a:rPr lang="ko-KR" altLang="en-US" dirty="0" smtClean="0"/>
                  <a:t>상태에 대해 </a:t>
                </a:r>
                <a:r>
                  <a:rPr lang="ko-KR" altLang="en-US" dirty="0" err="1" smtClean="0"/>
                  <a:t>확률값을</a:t>
                </a:r>
                <a:r>
                  <a:rPr lang="ko-KR" altLang="en-US" dirty="0" smtClean="0"/>
                  <a:t> 지정해야 함</a:t>
                </a:r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908720"/>
                <a:ext cx="4968552" cy="5688632"/>
              </a:xfrm>
              <a:blipFill rotWithShape="1">
                <a:blip r:embed="rId2"/>
                <a:stretch>
                  <a:fillRect l="-982" r="-49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702" y="2780928"/>
            <a:ext cx="3313733" cy="1667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5157190"/>
            <a:ext cx="7576803" cy="1350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769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10.1.2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그래프 분해와 확률 표현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결합확률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완벽한 확률 정보로서 모든 확률 추론 가능</a:t>
                </a:r>
                <a:endParaRPr lang="en-US" altLang="ko-KR" dirty="0" smtClean="0"/>
              </a:p>
              <a:p>
                <a:pPr lvl="2"/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엑스레이가 양성일 때 폐암 확률은</a:t>
                </a:r>
                <a:r>
                  <a:rPr lang="en-US" altLang="ko-KR" dirty="0" smtClean="0"/>
                  <a:t>?</a:t>
                </a:r>
              </a:p>
              <a:p>
                <a:pPr lvl="2"/>
                <a:r>
                  <a:rPr lang="ko-KR" altLang="en-US" dirty="0" smtClean="0"/>
                  <a:t>예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흡연자의 폐암 확률은</a:t>
                </a:r>
                <a:r>
                  <a:rPr lang="en-US" altLang="ko-KR" dirty="0" smtClean="0"/>
                  <a:t>?</a:t>
                </a:r>
                <a:endParaRPr lang="en-US" altLang="ko-KR" dirty="0"/>
              </a:p>
              <a:p>
                <a:pPr lvl="1"/>
                <a:r>
                  <a:rPr lang="ko-KR" altLang="en-US" dirty="0" smtClean="0"/>
                  <a:t>결합확률을 알아내는 일은 차원의 저주</a:t>
                </a:r>
                <a:endParaRPr lang="en-US" altLang="ko-KR" dirty="0" smtClean="0"/>
              </a:p>
              <a:p>
                <a:pPr lvl="2"/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ko-KR" altLang="en-US" dirty="0" smtClean="0"/>
                  <a:t>개 확률변수가 있고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각각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/>
                      </a:rPr>
                      <m:t>𝑞</m:t>
                    </m:r>
                  </m:oMath>
                </a14:m>
                <a:r>
                  <a:rPr lang="ko-KR" altLang="en-US" dirty="0" smtClean="0"/>
                  <a:t>개의 값을 가진다면 총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dirty="0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0" i="1" dirty="0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US" altLang="ko-KR" b="0" i="1" dirty="0" smtClean="0">
                            <a:latin typeface="Cambria Math"/>
                          </a:rPr>
                          <m:t>𝑛</m:t>
                        </m:r>
                      </m:sup>
                    </m:sSup>
                    <m:r>
                      <a:rPr lang="en-US" altLang="ko-KR" i="1" dirty="0" smtClean="0">
                        <a:latin typeface="Cambria Math"/>
                      </a:rPr>
                      <m:t>−1</m:t>
                    </m:r>
                  </m:oMath>
                </a14:m>
                <a:r>
                  <a:rPr lang="ko-KR" altLang="en-US" dirty="0" smtClean="0"/>
                  <a:t>개의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확률을 알아내야 함</a:t>
                </a:r>
                <a:endParaRPr lang="en-US" altLang="ko-KR" dirty="0" smtClean="0"/>
              </a:p>
              <a:p>
                <a:pPr lvl="2"/>
                <a:endParaRPr lang="en-US" altLang="ko-KR" dirty="0" smtClean="0"/>
              </a:p>
              <a:p>
                <a:pPr>
                  <a:lnSpc>
                    <a:spcPct val="100000"/>
                  </a:lnSpc>
                </a:pPr>
                <a:r>
                  <a:rPr lang="ko-KR" altLang="en-US" dirty="0" smtClean="0"/>
                  <a:t>그래프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분해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직접 상호작용하는 확률변수만 </a:t>
                </a:r>
                <a:r>
                  <a:rPr lang="ko-KR" altLang="en-US" dirty="0" err="1" smtClean="0"/>
                  <a:t>에지로</a:t>
                </a:r>
                <a:r>
                  <a:rPr lang="ko-KR" altLang="en-US" dirty="0" smtClean="0"/>
                  <a:t> 연결함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확률 </a:t>
                </a:r>
                <a:r>
                  <a:rPr lang="ko-KR" altLang="en-US" dirty="0" err="1" smtClean="0"/>
                  <a:t>그래피컬</a:t>
                </a:r>
                <a:r>
                  <a:rPr lang="ko-KR" altLang="en-US" dirty="0" smtClean="0"/>
                  <a:t> 모델의 핵심 아이디어</a:t>
                </a:r>
                <a:r>
                  <a:rPr lang="en-US" altLang="ko-KR" dirty="0" smtClean="0"/>
                  <a:t>)</a:t>
                </a:r>
              </a:p>
              <a:p>
                <a:pPr lvl="2"/>
                <a:r>
                  <a:rPr lang="ko-KR" altLang="en-US" dirty="0" err="1" smtClean="0"/>
                  <a:t>베이지안</a:t>
                </a:r>
                <a:r>
                  <a:rPr lang="ko-KR" altLang="en-US" dirty="0" smtClean="0"/>
                  <a:t> 네트워크는 직접 인과관계가 있는 변수만 방향 </a:t>
                </a:r>
                <a:r>
                  <a:rPr lang="ko-KR" altLang="en-US" dirty="0" err="1" smtClean="0"/>
                  <a:t>에지로</a:t>
                </a:r>
                <a:r>
                  <a:rPr lang="ko-KR" altLang="en-US" dirty="0" smtClean="0"/>
                  <a:t> 연결</a:t>
                </a:r>
                <a:endParaRPr lang="en-US" altLang="ko-KR" dirty="0" smtClean="0"/>
              </a:p>
              <a:p>
                <a:pPr lvl="2"/>
                <a:r>
                  <a:rPr lang="ko-KR" altLang="en-US" dirty="0" err="1" smtClean="0"/>
                  <a:t>마르코프</a:t>
                </a:r>
                <a:r>
                  <a:rPr lang="ko-KR" altLang="en-US" dirty="0" smtClean="0"/>
                  <a:t> 랜덤필드는 이웃한 변수만 </a:t>
                </a:r>
                <a:r>
                  <a:rPr lang="ko-KR" altLang="en-US" dirty="0" err="1" smtClean="0"/>
                  <a:t>무방향</a:t>
                </a:r>
                <a:r>
                  <a:rPr lang="ko-KR" altLang="en-US" dirty="0" smtClean="0"/>
                  <a:t> </a:t>
                </a:r>
                <a:r>
                  <a:rPr lang="ko-KR" altLang="en-US" dirty="0" err="1" smtClean="0"/>
                  <a:t>에지로</a:t>
                </a:r>
                <a:r>
                  <a:rPr lang="ko-KR" altLang="en-US" dirty="0" smtClean="0"/>
                  <a:t> 연결</a:t>
                </a:r>
                <a:endParaRPr lang="en-US" altLang="ko-KR" dirty="0" smtClean="0"/>
              </a:p>
              <a:p>
                <a:pPr lvl="2"/>
                <a:r>
                  <a:rPr lang="en-US" altLang="ko-KR" dirty="0" smtClean="0"/>
                  <a:t>DBN</a:t>
                </a:r>
                <a:r>
                  <a:rPr lang="ko-KR" altLang="en-US" dirty="0" smtClean="0"/>
                  <a:t>은 이웃한 층 사이에만 </a:t>
                </a:r>
                <a:r>
                  <a:rPr lang="ko-KR" altLang="en-US" dirty="0" err="1" smtClean="0"/>
                  <a:t>무방향</a:t>
                </a:r>
                <a:r>
                  <a:rPr lang="ko-KR" altLang="en-US" dirty="0" smtClean="0"/>
                  <a:t> </a:t>
                </a:r>
                <a:r>
                  <a:rPr lang="ko-KR" altLang="en-US" dirty="0" err="1" smtClean="0"/>
                  <a:t>에지로</a:t>
                </a:r>
                <a:r>
                  <a:rPr lang="ko-KR" altLang="en-US" dirty="0" smtClean="0"/>
                  <a:t> 연결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>
                    <a:sym typeface="Wingdings" pitchFamily="2" charset="2"/>
                  </a:rPr>
                  <a:t>결합확률을 알아낼 필요가 없어지고</a:t>
                </a:r>
                <a:r>
                  <a:rPr lang="en-US" altLang="ko-KR" dirty="0" smtClean="0">
                    <a:sym typeface="Wingdings" pitchFamily="2" charset="2"/>
                  </a:rPr>
                  <a:t>, </a:t>
                </a:r>
                <a:r>
                  <a:rPr lang="ko-KR" altLang="en-US" dirty="0" smtClean="0">
                    <a:sym typeface="Wingdings" pitchFamily="2" charset="2"/>
                  </a:rPr>
                  <a:t>분해된 그래프에서 부분집합의 확률분포만 알아내면 됨</a:t>
                </a:r>
                <a:endParaRPr lang="en-US" altLang="ko-KR" dirty="0" smtClean="0">
                  <a:sym typeface="Wingdings" pitchFamily="2" charset="2"/>
                </a:endParaRPr>
              </a:p>
              <a:p>
                <a:pPr lvl="1"/>
                <a:r>
                  <a:rPr lang="ko-KR" altLang="en-US" dirty="0" smtClean="0">
                    <a:sym typeface="Wingdings" pitchFamily="2" charset="2"/>
                  </a:rPr>
                  <a:t>에지 연결이 없는 </a:t>
                </a:r>
                <a:r>
                  <a:rPr lang="ko-KR" altLang="en-US" dirty="0" err="1" smtClean="0">
                    <a:sym typeface="Wingdings" pitchFamily="2" charset="2"/>
                  </a:rPr>
                  <a:t>노드는</a:t>
                </a:r>
                <a:r>
                  <a:rPr lang="ko-KR" altLang="en-US" dirty="0" smtClean="0">
                    <a:sym typeface="Wingdings" pitchFamily="2" charset="2"/>
                  </a:rPr>
                  <a:t> 중간 </a:t>
                </a:r>
                <a:r>
                  <a:rPr lang="ko-KR" altLang="en-US" dirty="0" err="1" smtClean="0">
                    <a:sym typeface="Wingdings" pitchFamily="2" charset="2"/>
                  </a:rPr>
                  <a:t>노드를</a:t>
                </a:r>
                <a:r>
                  <a:rPr lang="ko-KR" altLang="en-US" dirty="0" smtClean="0">
                    <a:sym typeface="Wingdings" pitchFamily="2" charset="2"/>
                  </a:rPr>
                  <a:t> 통해 상호작용을 함</a:t>
                </a:r>
                <a:r>
                  <a:rPr lang="en-US" altLang="ko-KR" dirty="0" smtClean="0">
                    <a:sym typeface="Wingdings" pitchFamily="2" charset="2"/>
                  </a:rPr>
                  <a:t>(</a:t>
                </a:r>
                <a:r>
                  <a:rPr lang="ko-KR" altLang="en-US" dirty="0" smtClean="0">
                    <a:sym typeface="Wingdings" pitchFamily="2" charset="2"/>
                  </a:rPr>
                  <a:t>예</a:t>
                </a:r>
                <a:r>
                  <a:rPr lang="en-US" altLang="ko-KR" dirty="0" smtClean="0">
                    <a:sym typeface="Wingdings" pitchFamily="2" charset="2"/>
                  </a:rPr>
                  <a:t>, </a:t>
                </a:r>
                <a:r>
                  <a:rPr lang="ko-KR" altLang="en-US" dirty="0" smtClean="0">
                    <a:sym typeface="Wingdings" pitchFamily="2" charset="2"/>
                  </a:rPr>
                  <a:t>흡연과 엑스레이는 폐암을 통해 상호작용</a:t>
                </a:r>
                <a:r>
                  <a:rPr lang="en-US" altLang="ko-KR" dirty="0" smtClean="0">
                    <a:sym typeface="Wingdings" pitchFamily="2" charset="2"/>
                  </a:rPr>
                  <a:t>)</a:t>
                </a:r>
              </a:p>
              <a:p>
                <a:pPr marL="266700" lvl="1" indent="0">
                  <a:buNone/>
                </a:pPr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1">
                <a:blip r:embed="rId2"/>
                <a:stretch>
                  <a:fillRect l="-555" t="-53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115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8640960" cy="54868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10.2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베이지안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네트워크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10.2.1 </a:t>
            </a:r>
            <a:r>
              <a:rPr lang="ko-KR" altLang="en-US" dirty="0" smtClean="0"/>
              <a:t>간단한 예제</a:t>
            </a:r>
            <a:endParaRPr lang="en-US" altLang="ko-KR" dirty="0" smtClean="0"/>
          </a:p>
          <a:p>
            <a:r>
              <a:rPr lang="en-US" altLang="ko-KR" dirty="0" smtClean="0"/>
              <a:t>10.2.2 </a:t>
            </a:r>
            <a:r>
              <a:rPr lang="ko-KR" altLang="en-US" dirty="0" smtClean="0"/>
              <a:t>그래프 분해</a:t>
            </a:r>
            <a:endParaRPr lang="en-US" altLang="ko-KR" dirty="0" smtClean="0"/>
          </a:p>
          <a:p>
            <a:r>
              <a:rPr lang="en-US" altLang="ko-KR" dirty="0" smtClean="0"/>
              <a:t>10.2.3 d-</a:t>
            </a:r>
            <a:r>
              <a:rPr lang="ko-KR" altLang="en-US" dirty="0" smtClean="0"/>
              <a:t>분리</a:t>
            </a:r>
            <a:endParaRPr lang="en-US" altLang="ko-KR" dirty="0" smtClean="0"/>
          </a:p>
          <a:p>
            <a:r>
              <a:rPr lang="en-US" altLang="ko-KR" dirty="0" smtClean="0"/>
              <a:t>10.2.4 </a:t>
            </a:r>
            <a:r>
              <a:rPr lang="ko-KR" altLang="en-US" dirty="0" smtClean="0"/>
              <a:t>확률 추론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err="1" smtClean="0"/>
              <a:t>베이지안</a:t>
            </a:r>
            <a:r>
              <a:rPr lang="ko-KR" altLang="en-US" dirty="0" smtClean="0"/>
              <a:t> 네트워크의 장점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err="1" smtClean="0"/>
              <a:t>마르코프</a:t>
            </a:r>
            <a:r>
              <a:rPr lang="ko-KR" altLang="en-US" dirty="0" smtClean="0"/>
              <a:t> 랜덤필드나 </a:t>
            </a:r>
            <a:r>
              <a:rPr lang="en-US" altLang="ko-KR" dirty="0" smtClean="0"/>
              <a:t>DBN</a:t>
            </a:r>
            <a:r>
              <a:rPr lang="ko-KR" altLang="en-US" dirty="0" smtClean="0"/>
              <a:t>보다 더 엄격한 확률 모델</a:t>
            </a:r>
            <a:r>
              <a:rPr lang="en-US" altLang="ko-KR" dirty="0" smtClean="0"/>
              <a:t>(</a:t>
            </a:r>
            <a:r>
              <a:rPr lang="ko-KR" altLang="en-US" dirty="0" smtClean="0"/>
              <a:t>다른 두 모델은 에너지 함수를 통해 간접적으로 확률 연산을 수행하는 반면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베이지안</a:t>
            </a:r>
            <a:r>
              <a:rPr lang="ko-KR" altLang="en-US" dirty="0" smtClean="0"/>
              <a:t> 네트워크는 데이터로부터 확률 추정</a:t>
            </a:r>
            <a:r>
              <a:rPr lang="en-US" altLang="ko-KR" dirty="0" smtClean="0"/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확률변수 사이의 인과관계를 조건부 확률로 표현하므로 불완전 데이터를 처리할 수 있음</a:t>
            </a:r>
            <a:r>
              <a:rPr lang="en-US" altLang="ko-KR" dirty="0" smtClean="0"/>
              <a:t>(</a:t>
            </a:r>
            <a:r>
              <a:rPr lang="ko-KR" altLang="en-US" dirty="0" smtClean="0"/>
              <a:t>일부 확률변수를 관찰했을 때 나머지 변수 중 관심 있는 것의 확률을 계산할 수 있음</a:t>
            </a:r>
            <a:r>
              <a:rPr lang="en-US" altLang="ko-KR" dirty="0" smtClean="0"/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데이터와 전문가 지식을 혼용해 사용할 수 있음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28962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>
          <a:defRPr sz="3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12832</TotalTime>
  <Words>2694</Words>
  <Application>Microsoft Office PowerPoint</Application>
  <PresentationFormat>화면 슬라이드 쇼(4:3)</PresentationFormat>
  <Paragraphs>462</Paragraphs>
  <Slides>67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67</vt:i4>
      </vt:variant>
    </vt:vector>
  </HeadingPairs>
  <TitlesOfParts>
    <vt:vector size="78" baseType="lpstr">
      <vt:lpstr>굴림</vt:lpstr>
      <vt:lpstr>Arial</vt:lpstr>
      <vt:lpstr>아리따M</vt:lpstr>
      <vt:lpstr>HY견고딕</vt:lpstr>
      <vt:lpstr>Cambria Math</vt:lpstr>
      <vt:lpstr>Wingdings</vt:lpstr>
      <vt:lpstr>나눔손글씨 펜</vt:lpstr>
      <vt:lpstr>Times New Roman</vt:lpstr>
      <vt:lpstr>Tahoma</vt:lpstr>
      <vt:lpstr>맑은 고딕</vt:lpstr>
      <vt:lpstr>1_Office 테마</vt:lpstr>
      <vt:lpstr>10. 확률 그래피컬 모델</vt:lpstr>
      <vt:lpstr>PREVIEW</vt:lpstr>
      <vt:lpstr>PowerPoint 프레젠테이션</vt:lpstr>
      <vt:lpstr>10.1 확률과 그래프의 만남</vt:lpstr>
      <vt:lpstr>10.1.1 그래프 표현</vt:lpstr>
      <vt:lpstr>10.1.1 그래프 표현</vt:lpstr>
      <vt:lpstr>10.1.2 그래프 분해와 확률 표현</vt:lpstr>
      <vt:lpstr>10.1.2 그래프 분해와 확률 표현</vt:lpstr>
      <vt:lpstr>10.2 베이지안 네트워크</vt:lpstr>
      <vt:lpstr>10.2 베이지안 네트워크</vt:lpstr>
      <vt:lpstr>10.2.1 간단한 예제</vt:lpstr>
      <vt:lpstr>10.2.1 간단한 예제</vt:lpstr>
      <vt:lpstr>10.2.1 간단한 예제</vt:lpstr>
      <vt:lpstr>10.2.1 간단한 예제</vt:lpstr>
      <vt:lpstr>10.2.1 간단한 예제</vt:lpstr>
      <vt:lpstr>10.2.1 간단한 예제</vt:lpstr>
      <vt:lpstr>10.2.2 그래프 분해</vt:lpstr>
      <vt:lpstr>10.2.2 그래프 분해</vt:lpstr>
      <vt:lpstr>10.2.2 그래프 분해</vt:lpstr>
      <vt:lpstr>10.2.2 그래프 분해</vt:lpstr>
      <vt:lpstr>10.2.3 d-분리</vt:lpstr>
      <vt:lpstr>10.2.3 d-분리</vt:lpstr>
      <vt:lpstr>10.2.3 d-분리</vt:lpstr>
      <vt:lpstr>10.2.3 d-분리</vt:lpstr>
      <vt:lpstr>10.2.3 d-분리</vt:lpstr>
      <vt:lpstr>10.2.3 d-분리</vt:lpstr>
      <vt:lpstr>10.2.3 d-분리</vt:lpstr>
      <vt:lpstr>10.2.3 d-분리</vt:lpstr>
      <vt:lpstr>10.2.3 d-분리</vt:lpstr>
      <vt:lpstr>10.2.4 확률 추론</vt:lpstr>
      <vt:lpstr>10.2.4 확률 추론</vt:lpstr>
      <vt:lpstr>10.2.4 확률 추론</vt:lpstr>
      <vt:lpstr>10.2.4 확률 추론</vt:lpstr>
      <vt:lpstr>10.2.4 확률 추론</vt:lpstr>
      <vt:lpstr>10.2.4 확률 추론</vt:lpstr>
      <vt:lpstr>10.2.4 확률 추론</vt:lpstr>
      <vt:lpstr>10.2.4 확률 추론</vt:lpstr>
      <vt:lpstr>10.2.4 확률 추론</vt:lpstr>
      <vt:lpstr>10.2.4 확률 추론</vt:lpstr>
      <vt:lpstr>10.2.4 확률 추론</vt:lpstr>
      <vt:lpstr>10.3 마르코프 랜덤필드</vt:lpstr>
      <vt:lpstr>10.3.1 동작 원리</vt:lpstr>
      <vt:lpstr>10.3.1 동작 원리</vt:lpstr>
      <vt:lpstr>10.3.1 동작 원리</vt:lpstr>
      <vt:lpstr>10.3.1 동작 원리</vt:lpstr>
      <vt:lpstr>10.3.1 동작 원리</vt:lpstr>
      <vt:lpstr>10.3.1 동작 원리</vt:lpstr>
      <vt:lpstr>10.3.2 사례 연구: 영상 잡음 제거</vt:lpstr>
      <vt:lpstr>10.3.2 사례 연구: 영상 잡음 제거</vt:lpstr>
      <vt:lpstr>10.3.2 사례 연구: 영상 잡음 제거</vt:lpstr>
      <vt:lpstr>10.3.2 사례 연구: 영상 잡음 제거</vt:lpstr>
      <vt:lpstr>10.3.2 사례 연구: 영상 잡음 제거</vt:lpstr>
      <vt:lpstr>10.4 RBM과 DBN</vt:lpstr>
      <vt:lpstr>10.4 RBM과 DBN</vt:lpstr>
      <vt:lpstr>10.4.1 RBM의 구조와 원리</vt:lpstr>
      <vt:lpstr>10.4.1 RBM의 구조와 원리</vt:lpstr>
      <vt:lpstr>10.4.1 RBM의 구조와 원리</vt:lpstr>
      <vt:lpstr>10.4.1 RBM의 구조와 원리</vt:lpstr>
      <vt:lpstr>10.4.2 RBM 학습</vt:lpstr>
      <vt:lpstr>10.4.2 RBM 학습</vt:lpstr>
      <vt:lpstr>10.4.2 RBM 학습</vt:lpstr>
      <vt:lpstr>10.4.2 RBM 학습</vt:lpstr>
      <vt:lpstr>10.4.2 RBM 학습</vt:lpstr>
      <vt:lpstr>10.4.2 RBM 학습</vt:lpstr>
      <vt:lpstr>10.4.2 RBM 학습</vt:lpstr>
      <vt:lpstr>10.4.2 RBM 학습</vt:lpstr>
      <vt:lpstr>10.4.3 DBN</vt:lpstr>
    </vt:vector>
  </TitlesOfParts>
  <Company>R&amp;D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오일석</dc:creator>
  <cp:lastModifiedBy>Kang Eun Hee</cp:lastModifiedBy>
  <cp:revision>983</cp:revision>
  <cp:lastPrinted>2018-02-28T07:09:12Z</cp:lastPrinted>
  <dcterms:created xsi:type="dcterms:W3CDTF">2006-10-05T04:04:58Z</dcterms:created>
  <dcterms:modified xsi:type="dcterms:W3CDTF">2018-03-16T08:57:26Z</dcterms:modified>
</cp:coreProperties>
</file>

<file path=docProps/thumbnail.jpeg>
</file>